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52" r:id="rId1"/>
  </p:sldMasterIdLst>
  <p:notesMasterIdLst>
    <p:notesMasterId r:id="rId12"/>
  </p:notesMasterIdLst>
  <p:handoutMasterIdLst>
    <p:handoutMasterId r:id="rId13"/>
  </p:handoutMasterIdLst>
  <p:sldIdLst>
    <p:sldId id="647" r:id="rId2"/>
    <p:sldId id="685" r:id="rId3"/>
    <p:sldId id="682" r:id="rId4"/>
    <p:sldId id="686" r:id="rId5"/>
    <p:sldId id="677" r:id="rId6"/>
    <p:sldId id="679" r:id="rId7"/>
    <p:sldId id="683" r:id="rId8"/>
    <p:sldId id="680" r:id="rId9"/>
    <p:sldId id="678" r:id="rId10"/>
    <p:sldId id="681" r:id="rId11"/>
  </p:sldIdLst>
  <p:sldSz cx="9144000" cy="6858000" type="screen4x3"/>
  <p:notesSz cx="6797675" cy="9926638"/>
  <p:custDataLst>
    <p:tags r:id="rId14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61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3909">
          <p15:clr>
            <a:srgbClr val="A4A3A4"/>
          </p15:clr>
        </p15:guide>
        <p15:guide id="5" pos="5560">
          <p15:clr>
            <a:srgbClr val="A4A3A4"/>
          </p15:clr>
        </p15:guide>
        <p15:guide id="6" pos="204">
          <p15:clr>
            <a:srgbClr val="A4A3A4"/>
          </p15:clr>
        </p15:guide>
        <p15:guide id="7" pos="2154">
          <p15:clr>
            <a:srgbClr val="A4A3A4"/>
          </p15:clr>
        </p15:guide>
        <p15:guide id="8" pos="5420">
          <p15:clr>
            <a:srgbClr val="A4A3A4"/>
          </p15:clr>
        </p15:guide>
        <p15:guide id="9" pos="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592"/>
    <a:srgbClr val="515256"/>
    <a:srgbClr val="C7C1BF"/>
    <a:srgbClr val="EEEBEA"/>
    <a:srgbClr val="0B0B0B"/>
    <a:srgbClr val="E7331A"/>
    <a:srgbClr val="A29795"/>
    <a:srgbClr val="808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265" autoAdjust="0"/>
  </p:normalViewPr>
  <p:slideViewPr>
    <p:cSldViewPr snapToObjects="1">
      <p:cViewPr varScale="1">
        <p:scale>
          <a:sx n="115" d="100"/>
          <a:sy n="115" d="100"/>
        </p:scale>
        <p:origin x="1284" y="114"/>
      </p:cViewPr>
      <p:guideLst>
        <p:guide orient="horz" pos="2615"/>
        <p:guide orient="horz" pos="663"/>
        <p:guide orient="horz" pos="2160"/>
        <p:guide orient="horz" pos="3909"/>
        <p:guide pos="5560"/>
        <p:guide pos="204"/>
        <p:guide pos="2154"/>
        <p:guide pos="5420"/>
        <p:guide pos="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331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husalix.whu.edu\home$\fm_gen-ueb_WP\Projekte\Vortr&#228;ge\16_17\Ressourcen\Vortrag%20T&#252;bingen%20Abbildung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husalix.whu.edu\home$\fm_gen-ueb_WP\Projekte\Journalistisch%20und%20Politisch\Gutachten%20Rente%20und%20Altersarmut%202017\01_rv_in_zahlen_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husalix.whu.edu\home$\fm_gen-ueb_WP\Projekte\Journalistisch%20und%20Politisch\Gutachten%20Rente%20und%20Altersarmut%202017\Graphik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ethusalix.whu.edu\home$\fm_gen-ueb_WP\Projekte\Journalistisch%20und%20Politisch\Gutachten%20Rente%20und%20Altersarmut%202017\Graphike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err="1" smtClean="0">
                <a:solidFill>
                  <a:schemeClr val="tx1"/>
                </a:solidFill>
                <a:effectLst/>
              </a:rPr>
              <a:t>Einnahmen</a:t>
            </a:r>
            <a:r>
              <a:rPr lang="en-US" sz="1400" b="1" dirty="0" smtClean="0">
                <a:solidFill>
                  <a:schemeClr val="tx1"/>
                </a:solidFill>
                <a:effectLst/>
              </a:rPr>
              <a:t> der </a:t>
            </a:r>
            <a:r>
              <a:rPr lang="en-US" sz="1400" b="1" dirty="0" err="1" smtClean="0">
                <a:solidFill>
                  <a:schemeClr val="tx1"/>
                </a:solidFill>
                <a:effectLst/>
              </a:rPr>
              <a:t>Gesetzlichen</a:t>
            </a:r>
            <a:r>
              <a:rPr lang="en-US" sz="14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effectLst/>
              </a:rPr>
              <a:t>Rentenversicherung</a:t>
            </a:r>
            <a:r>
              <a:rPr lang="en-US" sz="1400" b="1" dirty="0" smtClean="0">
                <a:solidFill>
                  <a:schemeClr val="tx1"/>
                </a:solidFill>
                <a:effectLst/>
              </a:rPr>
              <a:t> 2016: </a:t>
            </a:r>
            <a:br>
              <a:rPr lang="en-US" sz="1400" b="1" dirty="0" smtClean="0">
                <a:solidFill>
                  <a:schemeClr val="tx1"/>
                </a:solidFill>
                <a:effectLst/>
              </a:rPr>
            </a:br>
            <a:r>
              <a:rPr lang="en-US" sz="1400" b="0" dirty="0" err="1" smtClean="0">
                <a:solidFill>
                  <a:schemeClr val="tx1"/>
                </a:solidFill>
                <a:effectLst/>
              </a:rPr>
              <a:t>Insgesamt</a:t>
            </a:r>
            <a:r>
              <a:rPr lang="en-US" sz="14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ca. 280 </a:t>
            </a:r>
            <a:r>
              <a:rPr lang="en-US" sz="1400" dirty="0" err="1" smtClean="0">
                <a:solidFill>
                  <a:schemeClr val="tx1"/>
                </a:solidFill>
                <a:effectLst/>
              </a:rPr>
              <a:t>Mrd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. Euro, </a:t>
            </a:r>
            <a:r>
              <a:rPr lang="en-US" sz="1400" dirty="0" err="1" smtClean="0">
                <a:solidFill>
                  <a:schemeClr val="tx1"/>
                </a:solidFill>
                <a:effectLst/>
              </a:rPr>
              <a:t>davon</a:t>
            </a:r>
            <a:r>
              <a:rPr lang="en-US" sz="1400" dirty="0" smtClean="0">
                <a:solidFill>
                  <a:schemeClr val="tx1"/>
                </a:solidFill>
                <a:effectLst/>
              </a:rPr>
              <a:t>…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1.8319886728809201E-2"/>
          <c:y val="0.14863399053588899"/>
          <c:w val="0.96336022654238196"/>
          <c:h val="0.711900629072391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Abbildungen!$D$26</c:f>
              <c:strCache>
                <c:ptCount val="1"/>
                <c:pt idx="0">
                  <c:v>Allgemeiner Bundeszuschuss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2500000000000001"/>
                  <c:y val="-0.1111111111111109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0">
                    <a:spAutoFit/>
                  </a:bodyPr>
                  <a:lstStyle/>
                  <a:p>
                    <a:pPr algn="ctr">
                      <a:defRPr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7467408-DB4D-4B6D-953D-1E68157930FD}" type="SERIESNAME">
                      <a:rPr lang="en-US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>
                          <a:solidFill>
                            <a:schemeClr val="dk1"/>
                          </a:solidFill>
                        </a:defRPr>
                      </a:pPr>
                      <a:t>[DATENREIHENNAME]</a:t>
                    </a:fld>
                    <a:r>
                      <a:rPr lang="en-US" sz="1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4EFB0228-A895-43DA-8633-2A2D4931AC52}" type="VALUE">
                      <a:rPr lang="en-US" sz="1100" b="1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 algn="ctr">
                        <a:defRPr>
                          <a:solidFill>
                            <a:schemeClr val="dk1"/>
                          </a:solidFill>
                        </a:defRPr>
                      </a:pPr>
                      <a:t>[WERT]</a:t>
                    </a:fld>
                    <a:endParaRPr lang="en-US" sz="11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0%" sourceLinked="0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0">
                  <a:spAutoFit/>
                </a:bodyPr>
                <a:lstStyle/>
                <a:p>
                  <a:pPr algn="ctr"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9FC-4C46-8E65-67C4CF976C2C}"/>
                </c:ext>
              </c:extLst>
            </c:dLbl>
            <c:numFmt formatCode="0%" sourceLinked="0"/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0">
                <a:spAutoFit/>
              </a:bodyPr>
              <a:lstStyle/>
              <a:p>
                <a:pPr algn="ctr"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Abbildungen!$E$25:$F$25</c:f>
              <c:strCache>
                <c:ptCount val="2"/>
                <c:pt idx="0">
                  <c:v>Bundeszuschüsse</c:v>
                </c:pt>
                <c:pt idx="1">
                  <c:v>Beitragseinnahmen</c:v>
                </c:pt>
              </c:strCache>
            </c:strRef>
          </c:cat>
          <c:val>
            <c:numRef>
              <c:f>Abbildungen!$E$26:$F$26</c:f>
              <c:numCache>
                <c:formatCode>General</c:formatCode>
                <c:ptCount val="2"/>
                <c:pt idx="0">
                  <c:v>0.14747492038358501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FC-4C46-8E65-67C4CF976C2C}"/>
            </c:ext>
          </c:extLst>
        </c:ser>
        <c:ser>
          <c:idx val="1"/>
          <c:order val="1"/>
          <c:tx>
            <c:strRef>
              <c:f>Abbildungen!$D$27</c:f>
              <c:strCache>
                <c:ptCount val="1"/>
                <c:pt idx="0">
                  <c:v>Zusätzlicher Bundeszuschuss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25"/>
                  <c:y val="-0.3101851851851850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A460433-60AD-431A-8978-A6898BA730E7}" type="SERIESNAME">
                      <a:rPr lang="en-US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[DATENREIHENNAME]</a:t>
                    </a:fld>
                    <a:r>
                      <a:rPr lang="en-US" sz="1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CEE0BDBF-9F03-41A2-A45F-1122207915FB}" type="VALUE">
                      <a:rPr lang="en-US" sz="1100" b="1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[WERT]</a:t>
                    </a:fld>
                    <a:endParaRPr lang="en-US" sz="11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0%" sourceLinked="0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9FC-4C46-8E65-67C4CF976C2C}"/>
                </c:ext>
              </c:extLst>
            </c:dLbl>
            <c:numFmt formatCode="0%" sourceLinked="0"/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Abbildungen!$E$25:$F$25</c:f>
              <c:strCache>
                <c:ptCount val="2"/>
                <c:pt idx="0">
                  <c:v>Bundeszuschüsse</c:v>
                </c:pt>
                <c:pt idx="1">
                  <c:v>Beitragseinnahmen</c:v>
                </c:pt>
              </c:strCache>
            </c:strRef>
          </c:cat>
          <c:val>
            <c:numRef>
              <c:f>Abbildungen!$E$27:$F$27</c:f>
              <c:numCache>
                <c:formatCode>General</c:formatCode>
                <c:ptCount val="2"/>
                <c:pt idx="0">
                  <c:v>3.9292884985039599E-2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FC-4C46-8E65-67C4CF976C2C}"/>
            </c:ext>
          </c:extLst>
        </c:ser>
        <c:ser>
          <c:idx val="2"/>
          <c:order val="2"/>
          <c:tx>
            <c:strRef>
              <c:f>Abbildungen!$D$28</c:f>
              <c:strCache>
                <c:ptCount val="1"/>
                <c:pt idx="0">
                  <c:v>Erhöhungsbetrag zum zusätzlichen Bundeszuschuss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2777777777777799"/>
                  <c:y val="-0.2546296296296299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309AC0-2B72-4024-9EE3-1B0549FF3EFF}" type="SERIESNAME">
                      <a:rPr lang="de-DE"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[DATENREIHENNAME]</a:t>
                    </a:fld>
                    <a:r>
                      <a:rPr lang="de-DE" sz="11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
</a:t>
                    </a:r>
                    <a:fld id="{1A1FE6AC-70F5-419E-9098-5D1CFD1188EA}" type="VALUE">
                      <a:rPr lang="de-DE" sz="1100" b="1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[WERT]</a:t>
                    </a:fld>
                    <a:endParaRPr lang="de-DE" sz="1100" baseline="0" dirty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0%" sourceLinked="0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9FC-4C46-8E65-67C4CF976C2C}"/>
                </c:ext>
              </c:extLst>
            </c:dLbl>
            <c:numFmt formatCode="0%" sourceLinked="0"/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1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Abbildungen!$E$25:$F$25</c:f>
              <c:strCache>
                <c:ptCount val="2"/>
                <c:pt idx="0">
                  <c:v>Bundeszuschüsse</c:v>
                </c:pt>
                <c:pt idx="1">
                  <c:v>Beitragseinnahmen</c:v>
                </c:pt>
              </c:strCache>
            </c:strRef>
          </c:cat>
          <c:val>
            <c:numRef>
              <c:f>Abbildungen!$E$28:$F$28</c:f>
              <c:numCache>
                <c:formatCode>General</c:formatCode>
                <c:ptCount val="2"/>
                <c:pt idx="0">
                  <c:v>4.3112333144322397E-2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FC-4C46-8E65-67C4CF976C2C}"/>
            </c:ext>
          </c:extLst>
        </c:ser>
        <c:ser>
          <c:idx val="3"/>
          <c:order val="3"/>
          <c:tx>
            <c:strRef>
              <c:f>Abbildungen!$D$29</c:f>
              <c:strCache>
                <c:ptCount val="1"/>
                <c:pt idx="0">
                  <c:v>Beitragseinnahmen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numFmt formatCode="0%" sourceLinked="0"/>
              <c:spPr>
                <a:solidFill>
                  <a:schemeClr val="lt1"/>
                </a:solidFill>
                <a:ln w="9525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6-79FC-4C46-8E65-67C4CF976C2C}"/>
                </c:ext>
              </c:extLst>
            </c:dLbl>
            <c:numFmt formatCode="0%" sourceLinked="0"/>
            <c:spPr>
              <a:noFill/>
              <a:ln w="9525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Abbildungen!$E$25:$F$25</c:f>
              <c:strCache>
                <c:ptCount val="2"/>
                <c:pt idx="0">
                  <c:v>Bundeszuschüsse</c:v>
                </c:pt>
                <c:pt idx="1">
                  <c:v>Beitragseinnahmen</c:v>
                </c:pt>
              </c:strCache>
            </c:strRef>
          </c:cat>
          <c:val>
            <c:numRef>
              <c:f>Abbildungen!$E$29:$F$29</c:f>
              <c:numCache>
                <c:formatCode>General</c:formatCode>
                <c:ptCount val="2"/>
                <c:pt idx="1">
                  <c:v>0.77011986148705303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FC-4C46-8E65-67C4CF976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120048"/>
        <c:axId val="132128672"/>
      </c:barChart>
      <c:scatterChart>
        <c:scatterStyle val="lineMarker"/>
        <c:varyColors val="0"/>
        <c:ser>
          <c:idx val="4"/>
          <c:order val="4"/>
          <c:tx>
            <c:strRef>
              <c:f>Abbildungen!$D$30</c:f>
              <c:strCache>
                <c:ptCount val="1"/>
                <c:pt idx="0">
                  <c:v>Insgesamt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3.2258569075114901E-2"/>
                  <c:y val="9.1661226439781904E-2"/>
                </c:manualLayout>
              </c:layout>
              <c:numFmt formatCode="0%" sourceLinked="0"/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8-79FC-4C46-8E65-67C4CF976C2C}"/>
                </c:ext>
              </c:extLst>
            </c:dLbl>
            <c:numFmt formatCode="0%" sourceLinked="0"/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strRef>
              <c:f>Abbildungen!$E$25:$F$25</c:f>
              <c:strCache>
                <c:ptCount val="2"/>
                <c:pt idx="0">
                  <c:v>Bundeszuschüsse</c:v>
                </c:pt>
                <c:pt idx="1">
                  <c:v>Beitragseinnahmen</c:v>
                </c:pt>
              </c:strCache>
            </c:strRef>
          </c:xVal>
          <c:yVal>
            <c:numRef>
              <c:f>Abbildungen!$E$30:$F$30</c:f>
              <c:numCache>
                <c:formatCode>General</c:formatCode>
                <c:ptCount val="2"/>
                <c:pt idx="0">
                  <c:v>0.229880138512947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9FC-4C46-8E65-67C4CF976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120048"/>
        <c:axId val="132128672"/>
      </c:scatterChart>
      <c:catAx>
        <c:axId val="13212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2128672"/>
        <c:crosses val="autoZero"/>
        <c:auto val="1"/>
        <c:lblAlgn val="ctr"/>
        <c:lblOffset val="100"/>
        <c:noMultiLvlLbl val="0"/>
      </c:catAx>
      <c:valAx>
        <c:axId val="132128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12004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3175"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68822714936521"/>
          <c:y val="0.11979221347331585"/>
          <c:w val="0.81936709856834555"/>
          <c:h val="0.67463692038495182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Tabelle1!$B$88</c:f>
              <c:strCache>
                <c:ptCount val="1"/>
                <c:pt idx="0">
                  <c:v>2,5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Tabelle1!$C$76:$I$76</c:f>
              <c:numCache>
                <c:formatCode>General</c:formatCode>
                <c:ptCount val="7"/>
                <c:pt idx="0">
                  <c:v>22.825263533328048</c:v>
                </c:pt>
                <c:pt idx="1">
                  <c:v>53.275216669334185</c:v>
                </c:pt>
                <c:pt idx="2">
                  <c:v>68.502339719890387</c:v>
                </c:pt>
                <c:pt idx="3">
                  <c:v>83.728864035087724</c:v>
                </c:pt>
                <c:pt idx="4">
                  <c:v>98.945489766081863</c:v>
                </c:pt>
                <c:pt idx="5">
                  <c:v>114.1875</c:v>
                </c:pt>
                <c:pt idx="6">
                  <c:v>129.34396396396397</c:v>
                </c:pt>
              </c:numCache>
            </c:numRef>
          </c:xVal>
          <c:yVal>
            <c:numRef>
              <c:f>Tabelle1!$L$88:$R$88</c:f>
              <c:numCache>
                <c:formatCode>0%</c:formatCode>
                <c:ptCount val="7"/>
                <c:pt idx="0">
                  <c:v>2.190239969891795E-3</c:v>
                </c:pt>
                <c:pt idx="1">
                  <c:v>2.1692350530053001E-3</c:v>
                </c:pt>
                <c:pt idx="2">
                  <c:v>3.9911078027884805E-3</c:v>
                </c:pt>
                <c:pt idx="3">
                  <c:v>9.894878202729042E-5</c:v>
                </c:pt>
                <c:pt idx="4">
                  <c:v>5.9369269216374251E-5</c:v>
                </c:pt>
                <c:pt idx="5">
                  <c:v>2.5171181392907212E-5</c:v>
                </c:pt>
                <c:pt idx="6">
                  <c:v>1.9268973342156554E-5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E8F-4AF2-9641-043D934EB98F}"/>
            </c:ext>
          </c:extLst>
        </c:ser>
        <c:ser>
          <c:idx val="1"/>
          <c:order val="1"/>
          <c:tx>
            <c:strRef>
              <c:f>Tabelle1!$B$77</c:f>
              <c:strCache>
                <c:ptCount val="1"/>
                <c:pt idx="0">
                  <c:v>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Tabelle1!$C$77:$I$77</c:f>
              <c:numCache>
                <c:formatCode>General</c:formatCode>
                <c:ptCount val="7"/>
                <c:pt idx="0">
                  <c:v>63.890568957148801</c:v>
                </c:pt>
                <c:pt idx="1">
                  <c:v>149.12208070884677</c:v>
                </c:pt>
                <c:pt idx="2">
                  <c:v>191.76589368486262</c:v>
                </c:pt>
                <c:pt idx="3">
                  <c:v>234.42484196422879</c:v>
                </c:pt>
                <c:pt idx="4">
                  <c:v>277.06869634734352</c:v>
                </c:pt>
                <c:pt idx="5">
                  <c:v>319.69913758081424</c:v>
                </c:pt>
                <c:pt idx="6">
                  <c:v>362.31664421141829</c:v>
                </c:pt>
              </c:numCache>
            </c:numRef>
          </c:xVal>
          <c:yVal>
            <c:numRef>
              <c:f>Tabelle1!$L$89:$R$89</c:f>
              <c:numCache>
                <c:formatCode>0%</c:formatCode>
                <c:ptCount val="7"/>
                <c:pt idx="0">
                  <c:v>6.0085866711477157E-2</c:v>
                </c:pt>
                <c:pt idx="1">
                  <c:v>5.5307508511331198E-2</c:v>
                </c:pt>
                <c:pt idx="2">
                  <c:v>2.8582657646241093E-2</c:v>
                </c:pt>
                <c:pt idx="3">
                  <c:v>8.1625801398337236E-3</c:v>
                </c:pt>
                <c:pt idx="4">
                  <c:v>7.6325965757472018E-3</c:v>
                </c:pt>
                <c:pt idx="5">
                  <c:v>7.9478439233990616E-3</c:v>
                </c:pt>
                <c:pt idx="6">
                  <c:v>1.6389043002099104E-3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E8F-4AF2-9641-043D934EB98F}"/>
            </c:ext>
          </c:extLst>
        </c:ser>
        <c:ser>
          <c:idx val="2"/>
          <c:order val="2"/>
          <c:tx>
            <c:strRef>
              <c:f>Tabelle1!$B$78</c:f>
              <c:strCache>
                <c:ptCount val="1"/>
                <c:pt idx="0">
                  <c:v>12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Tabelle1!$C$78:$I$78</c:f>
              <c:numCache>
                <c:formatCode>General</c:formatCode>
                <c:ptCount val="7"/>
                <c:pt idx="0">
                  <c:v>109.42723527371939</c:v>
                </c:pt>
                <c:pt idx="1">
                  <c:v>255.52296628224863</c:v>
                </c:pt>
                <c:pt idx="2">
                  <c:v>328.54134065934068</c:v>
                </c:pt>
                <c:pt idx="3">
                  <c:v>401.74270789225449</c:v>
                </c:pt>
                <c:pt idx="4">
                  <c:v>474.91815117339348</c:v>
                </c:pt>
                <c:pt idx="5">
                  <c:v>548.06668944127296</c:v>
                </c:pt>
                <c:pt idx="6">
                  <c:v>621.0988255813952</c:v>
                </c:pt>
              </c:numCache>
            </c:numRef>
          </c:xVal>
          <c:yVal>
            <c:numRef>
              <c:f>Tabelle1!$L$90:$R$90</c:f>
              <c:numCache>
                <c:formatCode>0%</c:formatCode>
                <c:ptCount val="7"/>
                <c:pt idx="0">
                  <c:v>5.3063975074628213E-2</c:v>
                </c:pt>
                <c:pt idx="1">
                  <c:v>4.9718638270333626E-2</c:v>
                </c:pt>
                <c:pt idx="2">
                  <c:v>1.2669263175290718E-2</c:v>
                </c:pt>
                <c:pt idx="3">
                  <c:v>4.9687912069598834E-3</c:v>
                </c:pt>
                <c:pt idx="4">
                  <c:v>3.6171855633379832E-3</c:v>
                </c:pt>
                <c:pt idx="5">
                  <c:v>3.8619536030897019E-3</c:v>
                </c:pt>
                <c:pt idx="6">
                  <c:v>1.015179784729113E-3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E8F-4AF2-9641-043D934EB98F}"/>
            </c:ext>
          </c:extLst>
        </c:ser>
        <c:ser>
          <c:idx val="3"/>
          <c:order val="3"/>
          <c:tx>
            <c:strRef>
              <c:f>Tabelle1!$B$79</c:f>
              <c:strCache>
                <c:ptCount val="1"/>
                <c:pt idx="0">
                  <c:v>17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xVal>
            <c:numRef>
              <c:f>Tabelle1!$C$79:$H$79</c:f>
              <c:numCache>
                <c:formatCode>General</c:formatCode>
                <c:ptCount val="6"/>
                <c:pt idx="0">
                  <c:v>154.95836474633705</c:v>
                </c:pt>
                <c:pt idx="1">
                  <c:v>361.80737476133362</c:v>
                </c:pt>
                <c:pt idx="2">
                  <c:v>465.43309386063305</c:v>
                </c:pt>
                <c:pt idx="3">
                  <c:v>568.97912289829526</c:v>
                </c:pt>
                <c:pt idx="4">
                  <c:v>672.52205172413801</c:v>
                </c:pt>
                <c:pt idx="5">
                  <c:v>776.21487552489498</c:v>
                </c:pt>
              </c:numCache>
            </c:numRef>
          </c:xVal>
          <c:yVal>
            <c:numRef>
              <c:f>Tabelle1!$L$91:$Q$91</c:f>
              <c:numCache>
                <c:formatCode>0%</c:formatCode>
                <c:ptCount val="6"/>
                <c:pt idx="0">
                  <c:v>5.921685337318134E-2</c:v>
                </c:pt>
                <c:pt idx="1">
                  <c:v>4.4004780094143693E-2</c:v>
                </c:pt>
                <c:pt idx="2">
                  <c:v>1.980989335057241E-2</c:v>
                </c:pt>
                <c:pt idx="3">
                  <c:v>5.9056799378393336E-3</c:v>
                </c:pt>
                <c:pt idx="4">
                  <c:v>1.8022565877321565E-3</c:v>
                </c:pt>
                <c:pt idx="5">
                  <c:v>5.7876357768243199E-4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E8F-4AF2-9641-043D934EB98F}"/>
            </c:ext>
          </c:extLst>
        </c:ser>
        <c:ser>
          <c:idx val="4"/>
          <c:order val="4"/>
          <c:tx>
            <c:strRef>
              <c:f>Tabelle1!$B$80</c:f>
              <c:strCache>
                <c:ptCount val="1"/>
                <c:pt idx="0">
                  <c:v>22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8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Tabelle1!$C$80:$F$80</c:f>
              <c:numCache>
                <c:formatCode>General</c:formatCode>
                <c:ptCount val="4"/>
                <c:pt idx="0">
                  <c:v>200.35263380685154</c:v>
                </c:pt>
                <c:pt idx="1">
                  <c:v>467.46635413787385</c:v>
                </c:pt>
                <c:pt idx="2">
                  <c:v>601.66929315156381</c:v>
                </c:pt>
                <c:pt idx="3">
                  <c:v>734.71014805462528</c:v>
                </c:pt>
              </c:numCache>
            </c:numRef>
          </c:xVal>
          <c:yVal>
            <c:numRef>
              <c:f>Tabelle1!$L$92:$O$92</c:f>
              <c:numCache>
                <c:formatCode>0%</c:formatCode>
                <c:ptCount val="4"/>
                <c:pt idx="0">
                  <c:v>4.7267659580082201E-2</c:v>
                </c:pt>
                <c:pt idx="1">
                  <c:v>3.4541631050891614E-2</c:v>
                </c:pt>
                <c:pt idx="2">
                  <c:v>1.6235411998425153E-2</c:v>
                </c:pt>
                <c:pt idx="3">
                  <c:v>6.7371968955774412E-3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E8F-4AF2-9641-043D934EB98F}"/>
            </c:ext>
          </c:extLst>
        </c:ser>
        <c:ser>
          <c:idx val="5"/>
          <c:order val="5"/>
          <c:tx>
            <c:strRef>
              <c:f>Tabelle1!$B$81</c:f>
              <c:strCache>
                <c:ptCount val="1"/>
                <c:pt idx="0">
                  <c:v>27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tar"/>
            <c:size val="8"/>
            <c:spPr>
              <a:noFill/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Tabelle1!$C$81:$E$81</c:f>
              <c:numCache>
                <c:formatCode>General</c:formatCode>
                <c:ptCount val="3"/>
                <c:pt idx="0">
                  <c:v>245.66746168944456</c:v>
                </c:pt>
                <c:pt idx="1">
                  <c:v>572.49616633112839</c:v>
                </c:pt>
                <c:pt idx="2">
                  <c:v>736.41475449297093</c:v>
                </c:pt>
              </c:numCache>
            </c:numRef>
          </c:xVal>
          <c:yVal>
            <c:numRef>
              <c:f>Tabelle1!$L$93:$N$93</c:f>
              <c:numCache>
                <c:formatCode>0%</c:formatCode>
                <c:ptCount val="3"/>
                <c:pt idx="0">
                  <c:v>4.2983350912654962E-2</c:v>
                </c:pt>
                <c:pt idx="1">
                  <c:v>4.8890593199684196E-2</c:v>
                </c:pt>
                <c:pt idx="2">
                  <c:v>1.969514748229164E-2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E8F-4AF2-9641-043D934EB98F}"/>
            </c:ext>
          </c:extLst>
        </c:ser>
        <c:ser>
          <c:idx val="6"/>
          <c:order val="6"/>
          <c:tx>
            <c:strRef>
              <c:f>Tabelle1!$B$82</c:f>
              <c:strCache>
                <c:ptCount val="1"/>
                <c:pt idx="0">
                  <c:v>32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8"/>
            <c:spPr>
              <a:solidFill>
                <a:sysClr val="windowText" lastClr="000000"/>
              </a:solidFill>
              <a:ln w="9525">
                <a:noFill/>
              </a:ln>
              <a:effectLst/>
            </c:spPr>
          </c:marker>
          <c:xVal>
            <c:numRef>
              <c:f>Tabelle1!$C$82:$D$82</c:f>
              <c:numCache>
                <c:formatCode>General</c:formatCode>
                <c:ptCount val="2"/>
                <c:pt idx="0">
                  <c:v>290.77865655189964</c:v>
                </c:pt>
                <c:pt idx="1">
                  <c:v>676.29140112298774</c:v>
                </c:pt>
              </c:numCache>
            </c:numRef>
          </c:xVal>
          <c:yVal>
            <c:numRef>
              <c:f>Tabelle1!$L$94:$M$94</c:f>
              <c:numCache>
                <c:formatCode>0%</c:formatCode>
                <c:ptCount val="2"/>
                <c:pt idx="0">
                  <c:v>4.0915321368284588E-2</c:v>
                </c:pt>
                <c:pt idx="1">
                  <c:v>6.9654908310933877E-2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E8F-4AF2-9641-043D934EB98F}"/>
            </c:ext>
          </c:extLst>
        </c:ser>
        <c:ser>
          <c:idx val="7"/>
          <c:order val="7"/>
          <c:tx>
            <c:strRef>
              <c:f>Tabelle1!$B$83</c:f>
              <c:strCache>
                <c:ptCount val="1"/>
                <c:pt idx="0">
                  <c:v>37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ysClr val="windowText" lastClr="000000"/>
              </a:solidFill>
              <a:ln w="9525">
                <a:noFill/>
              </a:ln>
              <a:effectLst/>
            </c:spPr>
          </c:marker>
          <c:xVal>
            <c:numRef>
              <c:f>Tabelle1!$C$83:$D$83</c:f>
              <c:numCache>
                <c:formatCode>General</c:formatCode>
                <c:ptCount val="2"/>
                <c:pt idx="0">
                  <c:v>335.53246438296571</c:v>
                </c:pt>
                <c:pt idx="1">
                  <c:v>776.90695933926304</c:v>
                </c:pt>
              </c:numCache>
            </c:numRef>
          </c:xVal>
          <c:yVal>
            <c:numRef>
              <c:f>Tabelle1!$L$95:$M$95</c:f>
              <c:numCache>
                <c:formatCode>0%</c:formatCode>
                <c:ptCount val="2"/>
                <c:pt idx="0">
                  <c:v>4.3095145676910356E-2</c:v>
                </c:pt>
                <c:pt idx="1">
                  <c:v>0.10997809933624463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E8F-4AF2-9641-043D934EB98F}"/>
            </c:ext>
          </c:extLst>
        </c:ser>
        <c:ser>
          <c:idx val="8"/>
          <c:order val="8"/>
          <c:tx>
            <c:strRef>
              <c:f>Tabelle1!$B$84</c:f>
              <c:strCache>
                <c:ptCount val="1"/>
                <c:pt idx="0">
                  <c:v>42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4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Tabelle1!$C$84</c:f>
              <c:numCache>
                <c:formatCode>General</c:formatCode>
                <c:ptCount val="1"/>
                <c:pt idx="0">
                  <c:v>378.22807383177877</c:v>
                </c:pt>
              </c:numCache>
            </c:numRef>
          </c:xVal>
          <c:yVal>
            <c:numRef>
              <c:f>Tabelle1!$L$96</c:f>
              <c:numCache>
                <c:formatCode>0%</c:formatCode>
                <c:ptCount val="1"/>
                <c:pt idx="0">
                  <c:v>5.2168748988812887E-2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E8F-4AF2-9641-043D934EB98F}"/>
            </c:ext>
          </c:extLst>
        </c:ser>
        <c:ser>
          <c:idx val="9"/>
          <c:order val="9"/>
          <c:tx>
            <c:strRef>
              <c:f>Tabelle1!$B$85</c:f>
              <c:strCache>
                <c:ptCount val="1"/>
                <c:pt idx="0">
                  <c:v>47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xVal>
            <c:numRef>
              <c:f>Tabelle1!$C$85</c:f>
              <c:numCache>
                <c:formatCode>General</c:formatCode>
                <c:ptCount val="1"/>
                <c:pt idx="0">
                  <c:v>421.11507348492296</c:v>
                </c:pt>
              </c:numCache>
            </c:numRef>
          </c:xVal>
          <c:yVal>
            <c:numRef>
              <c:f>Tabelle1!$L$97</c:f>
              <c:numCache>
                <c:formatCode>0%</c:formatCode>
                <c:ptCount val="1"/>
                <c:pt idx="0">
                  <c:v>2.823199705028473E-2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E8F-4AF2-9641-043D934EB98F}"/>
            </c:ext>
          </c:extLst>
        </c:ser>
        <c:ser>
          <c:idx val="10"/>
          <c:order val="10"/>
          <c:tx>
            <c:strRef>
              <c:f>Tabelle1!$B$86</c:f>
              <c:strCache>
                <c:ptCount val="1"/>
                <c:pt idx="0">
                  <c:v>50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star"/>
            <c:size val="7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Tabelle1!$C$86</c:f>
              <c:numCache>
                <c:formatCode>General</c:formatCode>
                <c:ptCount val="1"/>
                <c:pt idx="0">
                  <c:v>451.58555634807419</c:v>
                </c:pt>
              </c:numCache>
            </c:numRef>
          </c:xVal>
          <c:yVal>
            <c:numRef>
              <c:f>Tabelle1!$L$98</c:f>
              <c:numCache>
                <c:formatCode>0%</c:formatCode>
                <c:ptCount val="1"/>
                <c:pt idx="0">
                  <c:v>1.460275709497486E-3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BE8F-4AF2-9641-043D934EB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18277983"/>
        <c:axId val="1818265503"/>
      </c:scatterChart>
      <c:valAx>
        <c:axId val="1818277983"/>
        <c:scaling>
          <c:orientation val="minMax"/>
          <c:max val="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Stilisierte monatliche Rentenleistung</a:t>
                </a:r>
              </a:p>
            </c:rich>
          </c:tx>
          <c:layout>
            <c:manualLayout>
              <c:xMode val="edge"/>
              <c:yMode val="edge"/>
              <c:x val="0.40732784192232574"/>
              <c:y val="0.860745889500790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\ &quot;€&quot;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18265503"/>
        <c:crosses val="autoZero"/>
        <c:crossBetween val="midCat"/>
      </c:valAx>
      <c:valAx>
        <c:axId val="1818265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Anteil der Versicherten mit x Versicherungsjahren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18277983"/>
        <c:crosses val="autoZero"/>
        <c:crossBetween val="midCat"/>
      </c:valAx>
      <c:spPr>
        <a:solidFill>
          <a:schemeClr val="bg1">
            <a:lumMod val="95000"/>
          </a:schemeClr>
        </a:solidFill>
        <a:ln w="12700">
          <a:solidFill>
            <a:schemeClr val="tx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29931137940099"/>
          <c:y val="0.11926663102297395"/>
          <c:w val="0.80931136265844716"/>
          <c:h val="0.6787956482291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'Abbildung 1'!$A$2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'Abbildung 1'!$C$3:$D$8</c:f>
              <c:strCache>
                <c:ptCount val="6"/>
                <c:pt idx="0">
                  <c:v>jünger als 60</c:v>
                </c:pt>
                <c:pt idx="1">
                  <c:v>60 - 65</c:v>
                </c:pt>
                <c:pt idx="2">
                  <c:v>65 - 70</c:v>
                </c:pt>
                <c:pt idx="3">
                  <c:v>70 - 75</c:v>
                </c:pt>
                <c:pt idx="4">
                  <c:v>75 - 80</c:v>
                </c:pt>
                <c:pt idx="5">
                  <c:v>80 und älter</c:v>
                </c:pt>
              </c:strCache>
            </c:strRef>
          </c:cat>
          <c:val>
            <c:numRef>
              <c:f>'Abbildung 1'!$A$3:$A$8</c:f>
              <c:numCache>
                <c:formatCode>General</c:formatCode>
                <c:ptCount val="6"/>
                <c:pt idx="0">
                  <c:v>0.11436540000000001</c:v>
                </c:pt>
                <c:pt idx="1">
                  <c:v>2.4621199999999999E-2</c:v>
                </c:pt>
                <c:pt idx="2">
                  <c:v>1.9406400000000001E-2</c:v>
                </c:pt>
                <c:pt idx="3">
                  <c:v>1.48799E-2</c:v>
                </c:pt>
                <c:pt idx="4">
                  <c:v>5.4644999999999997E-3</c:v>
                </c:pt>
                <c:pt idx="5">
                  <c:v>9.8920999999999992E-3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8-405C-B09C-244B851F7DEB}"/>
            </c:ext>
          </c:extLst>
        </c:ser>
        <c:ser>
          <c:idx val="1"/>
          <c:order val="1"/>
          <c:tx>
            <c:strRef>
              <c:f>'Abbildung 1'!$B$2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'Abbildung 1'!$C$3:$D$8</c:f>
              <c:strCache>
                <c:ptCount val="6"/>
                <c:pt idx="0">
                  <c:v>jünger als 60</c:v>
                </c:pt>
                <c:pt idx="1">
                  <c:v>60 - 65</c:v>
                </c:pt>
                <c:pt idx="2">
                  <c:v>65 - 70</c:v>
                </c:pt>
                <c:pt idx="3">
                  <c:v>70 - 75</c:v>
                </c:pt>
                <c:pt idx="4">
                  <c:v>75 - 80</c:v>
                </c:pt>
                <c:pt idx="5">
                  <c:v>80 und älter</c:v>
                </c:pt>
              </c:strCache>
            </c:strRef>
          </c:cat>
          <c:val>
            <c:numRef>
              <c:f>'Abbildung 1'!$B$3:$B$8</c:f>
              <c:numCache>
                <c:formatCode>General</c:formatCode>
                <c:ptCount val="6"/>
                <c:pt idx="0">
                  <c:v>7.3369599999999993E-2</c:v>
                </c:pt>
                <c:pt idx="1">
                  <c:v>1.59363E-2</c:v>
                </c:pt>
                <c:pt idx="2">
                  <c:v>1.7828199999999999E-2</c:v>
                </c:pt>
                <c:pt idx="3">
                  <c:v>1.41928E-2</c:v>
                </c:pt>
                <c:pt idx="4">
                  <c:v>1.4384900000000001E-2</c:v>
                </c:pt>
                <c:pt idx="5">
                  <c:v>1.0772E-2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8-405C-B09C-244B851F7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435760"/>
        <c:axId val="252439920"/>
      </c:barChart>
      <c:catAx>
        <c:axId val="252435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Altersgruppe</a:t>
                </a:r>
              </a:p>
            </c:rich>
          </c:tx>
          <c:layout>
            <c:manualLayout>
              <c:xMode val="edge"/>
              <c:yMode val="edge"/>
              <c:x val="0.50851406869046534"/>
              <c:y val="0.849590148354808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2439920"/>
        <c:crosses val="autoZero"/>
        <c:auto val="1"/>
        <c:lblAlgn val="ctr"/>
        <c:lblOffset val="100"/>
        <c:noMultiLvlLbl val="0"/>
      </c:catAx>
      <c:valAx>
        <c:axId val="25243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Anteil Personen mit Grundsicherung und GRV-Leistungen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52435760"/>
        <c:crosses val="autoZero"/>
        <c:crossBetween val="between"/>
        <c:majorUnit val="5.000000000000001E-2"/>
      </c:valAx>
      <c:spPr>
        <a:solidFill>
          <a:schemeClr val="bg1">
            <a:lumMod val="95000"/>
          </a:schemeClr>
        </a:solidFill>
        <a:ln w="12700">
          <a:solidFill>
            <a:schemeClr val="tx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'Abbildung 3'!$B$3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'Abbildung 3'!$A$4:$A$13</c:f>
              <c:strCache>
                <c:ptCount val="10"/>
                <c:pt idx="0">
                  <c:v>0 - 100</c:v>
                </c:pt>
                <c:pt idx="1">
                  <c:v>100 - 200</c:v>
                </c:pt>
                <c:pt idx="2">
                  <c:v>200 - 300</c:v>
                </c:pt>
                <c:pt idx="3">
                  <c:v>300 - 400</c:v>
                </c:pt>
                <c:pt idx="4">
                  <c:v>400 - 500</c:v>
                </c:pt>
                <c:pt idx="5">
                  <c:v>500 - 600</c:v>
                </c:pt>
                <c:pt idx="6">
                  <c:v>600 - 700</c:v>
                </c:pt>
                <c:pt idx="7">
                  <c:v>700 - 800</c:v>
                </c:pt>
                <c:pt idx="8">
                  <c:v>800 - 900</c:v>
                </c:pt>
                <c:pt idx="9">
                  <c:v>900 - 1000</c:v>
                </c:pt>
              </c:strCache>
            </c:strRef>
          </c:cat>
          <c:val>
            <c:numRef>
              <c:f>'Abbildung 3'!$B$4:$B$13</c:f>
              <c:numCache>
                <c:formatCode>0%</c:formatCode>
                <c:ptCount val="10"/>
                <c:pt idx="0">
                  <c:v>3.1390139999999997E-2</c:v>
                </c:pt>
                <c:pt idx="1">
                  <c:v>6.7264580000000004E-2</c:v>
                </c:pt>
                <c:pt idx="2">
                  <c:v>7.6233179999999998E-2</c:v>
                </c:pt>
                <c:pt idx="3">
                  <c:v>0.10762330000000001</c:v>
                </c:pt>
                <c:pt idx="4">
                  <c:v>0.13901350000000001</c:v>
                </c:pt>
                <c:pt idx="5">
                  <c:v>0.19282509999999997</c:v>
                </c:pt>
                <c:pt idx="6">
                  <c:v>0.161435</c:v>
                </c:pt>
                <c:pt idx="7">
                  <c:v>0.12107620000000001</c:v>
                </c:pt>
                <c:pt idx="8">
                  <c:v>6.7264580000000004E-2</c:v>
                </c:pt>
                <c:pt idx="9">
                  <c:v>3.587444E-2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57-4822-9BE3-A14681CABD33}"/>
            </c:ext>
          </c:extLst>
        </c:ser>
        <c:ser>
          <c:idx val="1"/>
          <c:order val="1"/>
          <c:tx>
            <c:strRef>
              <c:f>'Abbildung 3'!$C$3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'Abbildung 3'!$A$4:$A$13</c:f>
              <c:strCache>
                <c:ptCount val="10"/>
                <c:pt idx="0">
                  <c:v>0 - 100</c:v>
                </c:pt>
                <c:pt idx="1">
                  <c:v>100 - 200</c:v>
                </c:pt>
                <c:pt idx="2">
                  <c:v>200 - 300</c:v>
                </c:pt>
                <c:pt idx="3">
                  <c:v>300 - 400</c:v>
                </c:pt>
                <c:pt idx="4">
                  <c:v>400 - 500</c:v>
                </c:pt>
                <c:pt idx="5">
                  <c:v>500 - 600</c:v>
                </c:pt>
                <c:pt idx="6">
                  <c:v>600 - 700</c:v>
                </c:pt>
                <c:pt idx="7">
                  <c:v>700 - 800</c:v>
                </c:pt>
                <c:pt idx="8">
                  <c:v>800 - 900</c:v>
                </c:pt>
                <c:pt idx="9">
                  <c:v>900 - 1000</c:v>
                </c:pt>
              </c:strCache>
            </c:strRef>
          </c:cat>
          <c:val>
            <c:numRef>
              <c:f>'Abbildung 3'!$C$4:$C$13</c:f>
              <c:numCache>
                <c:formatCode>0%</c:formatCode>
                <c:ptCount val="10"/>
                <c:pt idx="0">
                  <c:v>3.2128520000000001E-2</c:v>
                </c:pt>
                <c:pt idx="1">
                  <c:v>5.2208829999999998E-2</c:v>
                </c:pt>
                <c:pt idx="2">
                  <c:v>0.1044177</c:v>
                </c:pt>
                <c:pt idx="3">
                  <c:v>9.2369480000000004E-2</c:v>
                </c:pt>
                <c:pt idx="4">
                  <c:v>8.4337350000000005E-2</c:v>
                </c:pt>
                <c:pt idx="5">
                  <c:v>0.1405622</c:v>
                </c:pt>
                <c:pt idx="6">
                  <c:v>0.18875499999999998</c:v>
                </c:pt>
                <c:pt idx="7">
                  <c:v>0.1767068</c:v>
                </c:pt>
                <c:pt idx="8">
                  <c:v>8.0321279999999995E-2</c:v>
                </c:pt>
                <c:pt idx="9">
                  <c:v>3.6144580000000003E-2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57-4822-9BE3-A14681CAB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21685680"/>
        <c:axId val="2021694832"/>
      </c:barChart>
      <c:lineChart>
        <c:grouping val="standard"/>
        <c:varyColors val="0"/>
        <c:ser>
          <c:idx val="2"/>
          <c:order val="2"/>
          <c:tx>
            <c:strRef>
              <c:f>'Abbildung 3'!$D$2:$D$3</c:f>
              <c:strCache>
                <c:ptCount val="2"/>
                <c:pt idx="0">
                  <c:v>Kumuliert</c:v>
                </c:pt>
                <c:pt idx="1">
                  <c:v>Männer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'Abbildung 3'!$A$4:$A$13</c:f>
              <c:strCache>
                <c:ptCount val="10"/>
                <c:pt idx="0">
                  <c:v>0 - 100</c:v>
                </c:pt>
                <c:pt idx="1">
                  <c:v>100 - 200</c:v>
                </c:pt>
                <c:pt idx="2">
                  <c:v>200 - 300</c:v>
                </c:pt>
                <c:pt idx="3">
                  <c:v>300 - 400</c:v>
                </c:pt>
                <c:pt idx="4">
                  <c:v>400 - 500</c:v>
                </c:pt>
                <c:pt idx="5">
                  <c:v>500 - 600</c:v>
                </c:pt>
                <c:pt idx="6">
                  <c:v>600 - 700</c:v>
                </c:pt>
                <c:pt idx="7">
                  <c:v>700 - 800</c:v>
                </c:pt>
                <c:pt idx="8">
                  <c:v>800 - 900</c:v>
                </c:pt>
                <c:pt idx="9">
                  <c:v>900 - 1000</c:v>
                </c:pt>
              </c:strCache>
            </c:strRef>
          </c:cat>
          <c:val>
            <c:numRef>
              <c:f>'Abbildung 3'!$D$4:$D$13</c:f>
              <c:numCache>
                <c:formatCode>0%</c:formatCode>
                <c:ptCount val="10"/>
                <c:pt idx="0">
                  <c:v>3.1390139999999997E-2</c:v>
                </c:pt>
                <c:pt idx="1">
                  <c:v>9.8654720000000001E-2</c:v>
                </c:pt>
                <c:pt idx="2">
                  <c:v>0.17488789999999999</c:v>
                </c:pt>
                <c:pt idx="3">
                  <c:v>0.28251119999999996</c:v>
                </c:pt>
                <c:pt idx="4">
                  <c:v>0.42152469999999997</c:v>
                </c:pt>
                <c:pt idx="5">
                  <c:v>0.61434979999999995</c:v>
                </c:pt>
                <c:pt idx="6">
                  <c:v>0.77578479999999994</c:v>
                </c:pt>
                <c:pt idx="7">
                  <c:v>0.89686099999999991</c:v>
                </c:pt>
                <c:pt idx="8">
                  <c:v>0.96412557999999993</c:v>
                </c:pt>
                <c:pt idx="9">
                  <c:v>1.0000000199999999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57-4822-9BE3-A14681CABD33}"/>
            </c:ext>
          </c:extLst>
        </c:ser>
        <c:ser>
          <c:idx val="3"/>
          <c:order val="3"/>
          <c:tx>
            <c:strRef>
              <c:f>'Abbildung 3'!$E$2:$E$3</c:f>
              <c:strCache>
                <c:ptCount val="2"/>
                <c:pt idx="0">
                  <c:v>Kumuliert</c:v>
                </c:pt>
                <c:pt idx="1">
                  <c:v>Frauen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'Abbildung 3'!$A$4:$A$13</c:f>
              <c:strCache>
                <c:ptCount val="10"/>
                <c:pt idx="0">
                  <c:v>0 - 100</c:v>
                </c:pt>
                <c:pt idx="1">
                  <c:v>100 - 200</c:v>
                </c:pt>
                <c:pt idx="2">
                  <c:v>200 - 300</c:v>
                </c:pt>
                <c:pt idx="3">
                  <c:v>300 - 400</c:v>
                </c:pt>
                <c:pt idx="4">
                  <c:v>400 - 500</c:v>
                </c:pt>
                <c:pt idx="5">
                  <c:v>500 - 600</c:v>
                </c:pt>
                <c:pt idx="6">
                  <c:v>600 - 700</c:v>
                </c:pt>
                <c:pt idx="7">
                  <c:v>700 - 800</c:v>
                </c:pt>
                <c:pt idx="8">
                  <c:v>800 - 900</c:v>
                </c:pt>
                <c:pt idx="9">
                  <c:v>900 - 1000</c:v>
                </c:pt>
              </c:strCache>
            </c:strRef>
          </c:cat>
          <c:val>
            <c:numRef>
              <c:f>'Abbildung 3'!$E$4:$E$13</c:f>
              <c:numCache>
                <c:formatCode>0%</c:formatCode>
                <c:ptCount val="10"/>
                <c:pt idx="0">
                  <c:v>3.2128520000000001E-2</c:v>
                </c:pt>
                <c:pt idx="1">
                  <c:v>8.4337350000000005E-2</c:v>
                </c:pt>
                <c:pt idx="2">
                  <c:v>0.18875505000000001</c:v>
                </c:pt>
                <c:pt idx="3">
                  <c:v>0.28112453000000004</c:v>
                </c:pt>
                <c:pt idx="4">
                  <c:v>0.36546188000000002</c:v>
                </c:pt>
                <c:pt idx="5">
                  <c:v>0.50602407999999999</c:v>
                </c:pt>
                <c:pt idx="6">
                  <c:v>0.69477907999999999</c:v>
                </c:pt>
                <c:pt idx="7">
                  <c:v>0.87148588000000005</c:v>
                </c:pt>
                <c:pt idx="8">
                  <c:v>0.95180715999999999</c:v>
                </c:pt>
                <c:pt idx="9">
                  <c:v>0.98795173999999997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57-4822-9BE3-A14681CAB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450624"/>
        <c:axId val="2017900064"/>
      </c:lineChart>
      <c:catAx>
        <c:axId val="2021685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Monatliche GRV-Leistung in Euro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15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21694832"/>
        <c:crosses val="autoZero"/>
        <c:auto val="1"/>
        <c:lblAlgn val="ctr"/>
        <c:lblOffset val="100"/>
        <c:noMultiLvlLbl val="0"/>
      </c:catAx>
      <c:valAx>
        <c:axId val="2021694832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Anteil</a:t>
                </a:r>
                <a:r>
                  <a:rPr lang="de-DE" b="1" baseline="0"/>
                  <a:t> der Rentenklasse</a:t>
                </a:r>
                <a:endParaRPr lang="de-DE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21685680"/>
        <c:crosses val="autoZero"/>
        <c:crossBetween val="between"/>
        <c:majorUnit val="5.000000000000001E-2"/>
      </c:valAx>
      <c:valAx>
        <c:axId val="2017900064"/>
        <c:scaling>
          <c:orientation val="minMax"/>
          <c:max val="1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b="1"/>
                  <a:t>Kumulierte Verteilung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14450624"/>
        <c:crosses val="max"/>
        <c:crossBetween val="between"/>
        <c:majorUnit val="0.25"/>
      </c:valAx>
      <c:catAx>
        <c:axId val="21144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17900064"/>
        <c:crosses val="autoZero"/>
        <c:auto val="1"/>
        <c:lblAlgn val="ctr"/>
        <c:lblOffset val="100"/>
        <c:noMultiLvlLbl val="0"/>
      </c:catAx>
      <c:spPr>
        <a:solidFill>
          <a:schemeClr val="bg1">
            <a:lumMod val="95000"/>
          </a:schemeClr>
        </a:solidFill>
        <a:ln w="12700">
          <a:solidFill>
            <a:schemeClr val="tx1"/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lnSpc>
          <a:spcPct val="108000"/>
        </a:lnSpc>
        <a:spcAft>
          <a:spcPts val="800"/>
        </a:spcAft>
        <a:defRPr>
          <a:solidFill>
            <a:sysClr val="windowText" lastClr="000000"/>
          </a:solidFill>
        </a:defRPr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0952" tIns="45477" rIns="90952" bIns="45477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0952" tIns="45477" rIns="90952" bIns="45477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F282D5-1B70-4686-83D1-60D538C8E696}" type="datetimeFigureOut">
              <a:rPr lang="de-DE"/>
              <a:pPr>
                <a:defRPr/>
              </a:pPr>
              <a:t>15.01.2018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0952" tIns="45477" rIns="90952" bIns="45477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F2EE45-7106-4C2D-A251-4B61DA058A55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8625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9" tIns="45476" rIns="90949" bIns="4547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F4D339-E858-404B-83BA-2D6B77D6CA46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21625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656DFA-11AF-4F7E-B5AC-1D2BBBC64F5C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noProof="1" smtClean="0"/>
          </a:p>
        </p:txBody>
      </p:sp>
    </p:spTree>
    <p:extLst>
      <p:ext uri="{BB962C8B-B14F-4D97-AF65-F5344CB8AC3E}">
        <p14:creationId xmlns:p14="http://schemas.microsoft.com/office/powerpoint/2010/main" val="100109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9240838" y="2278063"/>
            <a:ext cx="2100262" cy="29654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eaLnBrk="1" hangingPunct="1">
              <a:defRPr/>
            </a:pPr>
            <a:endParaRPr lang="en-US" sz="1000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*** English Template ***</a:t>
            </a:r>
          </a:p>
          <a:p>
            <a:pPr eaLnBrk="1" hangingPunct="1">
              <a:defRPr/>
            </a:pPr>
            <a:endParaRPr lang="en-US" sz="1000" b="1" u="sng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Font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Arial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14 </a:t>
            </a:r>
            <a:r>
              <a:rPr lang="en-US" sz="1000" dirty="0" err="1">
                <a:solidFill>
                  <a:schemeClr val="tx1"/>
                </a:solidFill>
                <a:cs typeface="Arial" pitchFamily="34" charset="0"/>
              </a:rPr>
              <a:t>pt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 average</a:t>
            </a:r>
          </a:p>
          <a:p>
            <a:pPr eaLnBrk="1" hangingPunct="1">
              <a:defRPr/>
            </a:pP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Basic Colors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WHU 1: 44 / 69 / 146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WHU 2: 128 / 143 / 190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     Grey 1: 81 / 82 / 86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2: 162 / 151 / 149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3: 199 / 193 / 191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4: 238 / 235 / 234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Red: 231 / 51 / 26</a:t>
            </a:r>
          </a:p>
          <a:p>
            <a:pPr eaLnBrk="1" hangingPunct="1">
              <a:tabLst>
                <a:tab pos="180975" algn="l"/>
              </a:tabLst>
              <a:defRPr/>
            </a:pP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Bullet points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1: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■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in WHU 1</a:t>
            </a: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2: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-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in WHU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3: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•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 in WHU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endParaRPr 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>
            <a:off x="1073150" y="2144713"/>
            <a:ext cx="591661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Grafik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713288"/>
            <a:ext cx="17907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 userDrawn="1"/>
        </p:nvSpPr>
        <p:spPr bwMode="auto">
          <a:xfrm>
            <a:off x="9324975" y="3573463"/>
            <a:ext cx="92075" cy="96837"/>
          </a:xfrm>
          <a:prstGeom prst="rect">
            <a:avLst/>
          </a:prstGeom>
          <a:solidFill>
            <a:srgbClr val="2C4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9324975" y="3725863"/>
            <a:ext cx="92075" cy="96837"/>
          </a:xfrm>
          <a:prstGeom prst="rect">
            <a:avLst/>
          </a:prstGeom>
          <a:solidFill>
            <a:srgbClr val="808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9324975" y="4195763"/>
            <a:ext cx="92075" cy="96837"/>
          </a:xfrm>
          <a:prstGeom prst="rect">
            <a:avLst/>
          </a:prstGeom>
          <a:solidFill>
            <a:srgbClr val="C7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9324975" y="4340225"/>
            <a:ext cx="92075" cy="96838"/>
          </a:xfrm>
          <a:prstGeom prst="rect">
            <a:avLst/>
          </a:prstGeom>
          <a:solidFill>
            <a:srgbClr val="EE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9324975" y="4484688"/>
            <a:ext cx="92075" cy="96837"/>
          </a:xfrm>
          <a:prstGeom prst="rect">
            <a:avLst/>
          </a:prstGeom>
          <a:solidFill>
            <a:srgbClr val="E7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9324975" y="3878263"/>
            <a:ext cx="92075" cy="96837"/>
          </a:xfrm>
          <a:prstGeom prst="rect">
            <a:avLst/>
          </a:prstGeom>
          <a:solidFill>
            <a:srgbClr val="515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hteck 14"/>
          <p:cNvSpPr/>
          <p:nvPr userDrawn="1"/>
        </p:nvSpPr>
        <p:spPr bwMode="auto">
          <a:xfrm>
            <a:off x="9324975" y="4030663"/>
            <a:ext cx="92075" cy="96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797152"/>
            <a:ext cx="6943725" cy="627063"/>
          </a:xfrm>
        </p:spPr>
        <p:txBody>
          <a:bodyPr/>
          <a:lstStyle>
            <a:lvl1pPr>
              <a:defRPr sz="20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443711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16" name="Inhaltsplatzhalter 15"/>
          <p:cNvSpPr>
            <a:spLocks noGrp="1"/>
          </p:cNvSpPr>
          <p:nvPr>
            <p:ph sz="quarter" idx="11"/>
          </p:nvPr>
        </p:nvSpPr>
        <p:spPr>
          <a:xfrm>
            <a:off x="304800" y="5516563"/>
            <a:ext cx="6943725" cy="86015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88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U-Marketing Title">
    <p:bg>
      <p:bgPr>
        <a:solidFill>
          <a:srgbClr val="C7C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-44450"/>
            <a:ext cx="9156700" cy="692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  <a:cs typeface="Arial" pitchFamily="34" charset="0"/>
            </a:endParaRPr>
          </a:p>
        </p:txBody>
      </p:sp>
      <p:pic>
        <p:nvPicPr>
          <p:cNvPr id="5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22250"/>
            <a:ext cx="2540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-12700" y="5229225"/>
            <a:ext cx="9169400" cy="1655763"/>
          </a:xfrm>
          <a:prstGeom prst="rect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hteck 6"/>
          <p:cNvSpPr>
            <a:spLocks noChangeArrowheads="1"/>
          </p:cNvSpPr>
          <p:nvPr userDrawn="1"/>
        </p:nvSpPr>
        <p:spPr bwMode="auto">
          <a:xfrm>
            <a:off x="179388" y="5364163"/>
            <a:ext cx="583247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de-DE" sz="1400" dirty="0" smtClean="0"/>
              <a:t>Prof. Dr. Christian Hagist</a:t>
            </a:r>
          </a:p>
          <a:p>
            <a:pPr eaLnBrk="1" hangingPunct="1">
              <a:defRPr/>
            </a:pPr>
            <a:r>
              <a:rPr lang="en-US" altLang="de-DE" sz="1400" dirty="0" err="1" smtClean="0"/>
              <a:t>Lehrstuhl</a:t>
            </a:r>
            <a:r>
              <a:rPr lang="en-US" altLang="de-DE" sz="1400" dirty="0" smtClean="0"/>
              <a:t> </a:t>
            </a:r>
            <a:r>
              <a:rPr lang="en-US" altLang="de-DE" sz="1400" dirty="0" err="1" smtClean="0"/>
              <a:t>für</a:t>
            </a:r>
            <a:r>
              <a:rPr lang="en-US" altLang="de-DE" sz="1400" dirty="0" smtClean="0"/>
              <a:t> </a:t>
            </a:r>
            <a:r>
              <a:rPr lang="en-US" altLang="de-DE" sz="1400" dirty="0" err="1" smtClean="0"/>
              <a:t>Generationenübergreifende</a:t>
            </a:r>
            <a:r>
              <a:rPr lang="en-US" altLang="de-DE" sz="1400" dirty="0" smtClean="0"/>
              <a:t> </a:t>
            </a:r>
            <a:r>
              <a:rPr lang="en-US" altLang="de-DE" sz="1400" dirty="0" err="1" smtClean="0"/>
              <a:t>Wirtschaftspolitik</a:t>
            </a:r>
            <a:endParaRPr lang="en-US" altLang="de-DE" sz="1400" dirty="0" smtClean="0"/>
          </a:p>
          <a:p>
            <a:pPr eaLnBrk="1" hangingPunct="1">
              <a:defRPr/>
            </a:pPr>
            <a:r>
              <a:rPr lang="en-US" altLang="de-DE" sz="1400" dirty="0" smtClean="0"/>
              <a:t>WHU – Otto </a:t>
            </a:r>
            <a:r>
              <a:rPr lang="en-US" altLang="de-DE" sz="1400" dirty="0" err="1" smtClean="0"/>
              <a:t>Beisheim</a:t>
            </a:r>
            <a:r>
              <a:rPr lang="en-US" altLang="de-DE" sz="1400" dirty="0" smtClean="0"/>
              <a:t> School of Management</a:t>
            </a:r>
          </a:p>
          <a:p>
            <a:pPr eaLnBrk="1" hangingPunct="1">
              <a:defRPr/>
            </a:pPr>
            <a:r>
              <a:rPr lang="en-US" altLang="de-DE" sz="1400" dirty="0" smtClean="0"/>
              <a:t>Campus </a:t>
            </a:r>
            <a:r>
              <a:rPr lang="en-US" altLang="de-DE" sz="1400" dirty="0" err="1" smtClean="0"/>
              <a:t>Vallendar</a:t>
            </a:r>
            <a:r>
              <a:rPr lang="en-US" altLang="de-DE" sz="1400" dirty="0" smtClean="0"/>
              <a:t>: </a:t>
            </a:r>
            <a:r>
              <a:rPr lang="en-US" altLang="de-DE" sz="1400" dirty="0" err="1" smtClean="0"/>
              <a:t>Burgplatz</a:t>
            </a:r>
            <a:r>
              <a:rPr lang="en-US" altLang="de-DE" sz="1400" dirty="0" smtClean="0"/>
              <a:t> 2, 56179 </a:t>
            </a:r>
            <a:r>
              <a:rPr lang="en-US" altLang="de-DE" sz="1400" dirty="0" err="1" smtClean="0"/>
              <a:t>Vallendar</a:t>
            </a:r>
            <a:r>
              <a:rPr lang="en-US" altLang="de-DE" sz="1400" dirty="0" smtClean="0"/>
              <a:t>, Germany</a:t>
            </a:r>
          </a:p>
          <a:p>
            <a:pPr eaLnBrk="1" hangingPunct="1">
              <a:defRPr/>
            </a:pPr>
            <a:r>
              <a:rPr lang="en-US" altLang="de-DE" sz="1400" dirty="0" smtClean="0"/>
              <a:t>www.whu.edu/wipo</a:t>
            </a:r>
          </a:p>
        </p:txBody>
      </p:sp>
      <p:grpSp>
        <p:nvGrpSpPr>
          <p:cNvPr id="8" name="Gruppieren 9"/>
          <p:cNvGrpSpPr>
            <a:grpSpLocks/>
          </p:cNvGrpSpPr>
          <p:nvPr userDrawn="1"/>
        </p:nvGrpSpPr>
        <p:grpSpPr bwMode="auto">
          <a:xfrm>
            <a:off x="7761288" y="4652963"/>
            <a:ext cx="1079500" cy="1079500"/>
            <a:chOff x="7016750" y="5397500"/>
            <a:chExt cx="1079501" cy="1079500"/>
          </a:xfrm>
        </p:grpSpPr>
        <p:sp>
          <p:nvSpPr>
            <p:cNvPr id="9" name="Rectangle 23"/>
            <p:cNvSpPr>
              <a:spLocks noChangeArrowheads="1"/>
            </p:cNvSpPr>
            <p:nvPr userDrawn="1"/>
          </p:nvSpPr>
          <p:spPr bwMode="auto">
            <a:xfrm>
              <a:off x="7016750" y="5397500"/>
              <a:ext cx="1079501" cy="1079500"/>
            </a:xfrm>
            <a:prstGeom prst="rect">
              <a:avLst/>
            </a:prstGeom>
            <a:solidFill>
              <a:srgbClr val="2C459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defRPr/>
              </a:pPr>
              <a:endParaRPr lang="de-DE" altLang="de-DE" sz="2400" smtClean="0">
                <a:latin typeface="Times"/>
              </a:endParaRPr>
            </a:p>
          </p:txBody>
        </p:sp>
        <p:sp>
          <p:nvSpPr>
            <p:cNvPr id="12" name="Text Box 24"/>
            <p:cNvSpPr txBox="1">
              <a:spLocks noChangeArrowheads="1"/>
            </p:cNvSpPr>
            <p:nvPr userDrawn="1"/>
          </p:nvSpPr>
          <p:spPr bwMode="auto">
            <a:xfrm>
              <a:off x="7067550" y="5486400"/>
              <a:ext cx="1028701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lnSpc>
                  <a:spcPct val="120000"/>
                </a:lnSpc>
                <a:defRPr/>
              </a:pPr>
              <a:r>
                <a:rPr lang="de-DE" sz="1000" dirty="0" smtClean="0">
                  <a:solidFill>
                    <a:schemeClr val="bg1"/>
                  </a:solidFill>
                </a:rPr>
                <a:t>Excellence in 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de-DE" sz="1000" dirty="0" smtClean="0">
                  <a:solidFill>
                    <a:schemeClr val="bg1"/>
                  </a:solidFill>
                </a:rPr>
                <a:t>Management </a:t>
              </a:r>
            </a:p>
            <a:p>
              <a:pPr>
                <a:lnSpc>
                  <a:spcPct val="120000"/>
                </a:lnSpc>
                <a:defRPr/>
              </a:pPr>
              <a:r>
                <a:rPr lang="de-DE" sz="1000" dirty="0" smtClean="0">
                  <a:solidFill>
                    <a:schemeClr val="bg1"/>
                  </a:solidFill>
                </a:rPr>
                <a:t>Education</a:t>
              </a:r>
              <a:endParaRPr lang="de-DE" sz="2400" dirty="0" smtClean="0">
                <a:latin typeface="Times"/>
              </a:endParaRPr>
            </a:p>
          </p:txBody>
        </p:sp>
      </p:grp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708920"/>
            <a:ext cx="6731893" cy="425451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Formatvorlage des Untertitelmasters durch Klicken bearbeiten</a:t>
            </a:r>
            <a:endParaRPr lang="en-US" noProof="0" dirty="0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251520" y="1916832"/>
            <a:ext cx="6731892" cy="649287"/>
          </a:xfrm>
        </p:spPr>
        <p:txBody>
          <a:bodyPr/>
          <a:lstStyle>
            <a:lvl1pPr marL="0" indent="0">
              <a:defRPr sz="200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3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8" y="222167"/>
            <a:ext cx="6943897" cy="62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006" y="1196975"/>
            <a:ext cx="8535988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noProof="0" dirty="0" smtClean="0"/>
              <a:t>First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2"/>
            <a:r>
              <a:rPr lang="en-US" noProof="0" dirty="0" smtClean="0"/>
              <a:t>Third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164388" y="6211888"/>
            <a:ext cx="1439862" cy="239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5B6DA-D43F-4801-A9C4-6CCC6C5E5ADE}" type="datetime3">
              <a:rPr lang="en-US"/>
              <a:pPr>
                <a:defRPr/>
              </a:pPr>
              <a:t>15 January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7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8" y="222167"/>
            <a:ext cx="6943897" cy="625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04006" y="1196975"/>
            <a:ext cx="8535988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2pPr marL="357188" indent="-177800">
              <a:buFont typeface="Symbol" pitchFamily="18" charset="2"/>
              <a:buChar char="-"/>
              <a:defRPr/>
            </a:lvl2pPr>
            <a:lvl3pPr marL="536575" indent="-179388">
              <a:buFont typeface="Arial" pitchFamily="34" charset="0"/>
              <a:buChar char="•"/>
              <a:defRPr/>
            </a:lvl3pPr>
          </a:lstStyle>
          <a:p>
            <a:pPr lvl="0"/>
            <a:r>
              <a:rPr lang="en-US" noProof="0" dirty="0" smtClean="0"/>
              <a:t>First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1"/>
            <a:r>
              <a:rPr lang="en-US" noProof="0" dirty="0" smtClean="0"/>
              <a:t>Second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  <a:p>
            <a:pPr lvl="2"/>
            <a:r>
              <a:rPr lang="en-US" noProof="0" dirty="0" smtClean="0"/>
              <a:t>Third </a:t>
            </a:r>
            <a:r>
              <a:rPr lang="en-US" noProof="0" dirty="0" err="1" smtClean="0"/>
              <a:t>bulletpoint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0649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322263" y="1066800"/>
            <a:ext cx="8515350" cy="3361267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8" name="Bildplatzhalter 3"/>
          <p:cNvSpPr>
            <a:spLocks noGrp="1"/>
          </p:cNvSpPr>
          <p:nvPr>
            <p:ph type="pic" sz="quarter" idx="17"/>
          </p:nvPr>
        </p:nvSpPr>
        <p:spPr>
          <a:xfrm>
            <a:off x="2483768" y="4509833"/>
            <a:ext cx="2097897" cy="141471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33" name="Bildplatzhalter 3"/>
          <p:cNvSpPr>
            <a:spLocks noGrp="1"/>
          </p:cNvSpPr>
          <p:nvPr>
            <p:ph type="pic" sz="quarter" idx="18"/>
          </p:nvPr>
        </p:nvSpPr>
        <p:spPr>
          <a:xfrm>
            <a:off x="309175" y="4509833"/>
            <a:ext cx="2174593" cy="141471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34" name="Bildplatzhalter 3"/>
          <p:cNvSpPr>
            <a:spLocks noGrp="1"/>
          </p:cNvSpPr>
          <p:nvPr>
            <p:ph type="pic" sz="quarter" idx="19"/>
          </p:nvPr>
        </p:nvSpPr>
        <p:spPr>
          <a:xfrm>
            <a:off x="4577243" y="4509833"/>
            <a:ext cx="2102585" cy="14079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35" name="Bildplatzhalter 3"/>
          <p:cNvSpPr>
            <a:spLocks noGrp="1"/>
          </p:cNvSpPr>
          <p:nvPr>
            <p:ph type="pic" sz="quarter" idx="20"/>
          </p:nvPr>
        </p:nvSpPr>
        <p:spPr>
          <a:xfrm>
            <a:off x="6679828" y="4509833"/>
            <a:ext cx="2157785" cy="1414717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1"/>
          </p:nvPr>
        </p:nvSpPr>
        <p:spPr>
          <a:xfrm>
            <a:off x="7164388" y="6211888"/>
            <a:ext cx="1439862" cy="239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5F38C-5D8C-4BDC-8DF6-64F97BDAAAF9}" type="datetime3">
              <a:rPr lang="en-US"/>
              <a:pPr>
                <a:defRPr/>
              </a:pPr>
              <a:t>15 January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900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304800" y="1066801"/>
            <a:ext cx="6943725" cy="485774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20"/>
          </p:nvPr>
        </p:nvSpPr>
        <p:spPr>
          <a:xfrm>
            <a:off x="7469461" y="4365104"/>
            <a:ext cx="1368152" cy="155944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21"/>
          </p:nvPr>
        </p:nvSpPr>
        <p:spPr>
          <a:xfrm>
            <a:off x="7469461" y="2764824"/>
            <a:ext cx="1368152" cy="160028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2"/>
          </p:nvPr>
        </p:nvSpPr>
        <p:spPr>
          <a:xfrm>
            <a:off x="7469461" y="1066801"/>
            <a:ext cx="1368152" cy="1698024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3"/>
          </p:nvPr>
        </p:nvSpPr>
        <p:spPr>
          <a:xfrm>
            <a:off x="7164388" y="6211888"/>
            <a:ext cx="1439862" cy="239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27186-16C5-4253-8EA1-22552B24A2CC}" type="datetime3">
              <a:rPr lang="en-US"/>
              <a:pPr>
                <a:defRPr/>
              </a:pPr>
              <a:t>15 January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73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304800" y="1066801"/>
            <a:ext cx="5275312" cy="485775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2"/>
          </p:nvPr>
        </p:nvSpPr>
        <p:spPr>
          <a:xfrm>
            <a:off x="5979623" y="1066800"/>
            <a:ext cx="2857990" cy="24288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8" name="Bildplatzhalter 3"/>
          <p:cNvSpPr>
            <a:spLocks noGrp="1"/>
          </p:cNvSpPr>
          <p:nvPr>
            <p:ph type="pic" sz="quarter" idx="23"/>
          </p:nvPr>
        </p:nvSpPr>
        <p:spPr>
          <a:xfrm>
            <a:off x="5979624" y="3495675"/>
            <a:ext cx="2857990" cy="242887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4"/>
          </p:nvPr>
        </p:nvSpPr>
        <p:spPr>
          <a:xfrm>
            <a:off x="7164388" y="6211888"/>
            <a:ext cx="1439862" cy="239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B6E8E-F322-4593-A447-4C32224176C5}" type="datetime3">
              <a:rPr lang="en-US"/>
              <a:pPr>
                <a:defRPr/>
              </a:pPr>
              <a:t>15 January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50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304800" y="1066800"/>
            <a:ext cx="5275312" cy="485774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2"/>
          </p:nvPr>
        </p:nvSpPr>
        <p:spPr>
          <a:xfrm>
            <a:off x="5940151" y="1066801"/>
            <a:ext cx="2897461" cy="4857749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pPr lvl="0"/>
            <a:endParaRPr lang="de-DE" noProof="0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3"/>
          </p:nvPr>
        </p:nvSpPr>
        <p:spPr>
          <a:xfrm>
            <a:off x="7164388" y="6211888"/>
            <a:ext cx="1439862" cy="239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2F1F5-5596-4FFD-BFF0-3749A53C8EE1}" type="datetime3">
              <a:rPr lang="en-US"/>
              <a:pPr>
                <a:defRPr/>
              </a:pPr>
              <a:t>15 January 2018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39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24738" y="6211888"/>
            <a:ext cx="1179512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A17CE6-0A70-474E-959D-A032D94A2E9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250"/>
            <a:ext cx="694372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195388"/>
            <a:ext cx="8537575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First bulletpoint</a:t>
            </a:r>
          </a:p>
          <a:p>
            <a:pPr lvl="1"/>
            <a:r>
              <a:rPr lang="en-US" altLang="de-DE" smtClean="0"/>
              <a:t>Second bulletpoint</a:t>
            </a:r>
          </a:p>
          <a:p>
            <a:pPr lvl="2"/>
            <a:r>
              <a:rPr lang="en-US" altLang="de-DE" smtClean="0"/>
              <a:t>Third bulletpoint</a:t>
            </a:r>
          </a:p>
        </p:txBody>
      </p:sp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239713" y="6199188"/>
            <a:ext cx="28416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800" dirty="0" smtClean="0">
                <a:cs typeface="Times New Roman" pitchFamily="18" charset="0"/>
              </a:rPr>
              <a:t>Prof. Dr. Christian Hagist</a:t>
            </a:r>
          </a:p>
          <a:p>
            <a:pPr>
              <a:defRPr/>
            </a:pPr>
            <a:r>
              <a:rPr lang="en-US" sz="800" dirty="0" err="1" smtClean="0">
                <a:cs typeface="Times New Roman" pitchFamily="18" charset="0"/>
              </a:rPr>
              <a:t>Lehrstuhl</a:t>
            </a:r>
            <a:r>
              <a:rPr lang="en-US" sz="800" dirty="0" smtClean="0">
                <a:cs typeface="Times New Roman" pitchFamily="18" charset="0"/>
              </a:rPr>
              <a:t> </a:t>
            </a:r>
            <a:r>
              <a:rPr lang="en-US" sz="800" dirty="0" err="1" smtClean="0">
                <a:cs typeface="Times New Roman" pitchFamily="18" charset="0"/>
              </a:rPr>
              <a:t>für</a:t>
            </a:r>
            <a:r>
              <a:rPr lang="en-US" sz="800" dirty="0" smtClean="0">
                <a:cs typeface="Times New Roman" pitchFamily="18" charset="0"/>
              </a:rPr>
              <a:t> </a:t>
            </a:r>
            <a:r>
              <a:rPr lang="en-US" sz="800" dirty="0" err="1" smtClean="0">
                <a:cs typeface="Times New Roman" pitchFamily="18" charset="0"/>
              </a:rPr>
              <a:t>Generationenübergreifende</a:t>
            </a:r>
            <a:r>
              <a:rPr lang="en-US" sz="800" dirty="0" smtClean="0">
                <a:cs typeface="Times New Roman" pitchFamily="18" charset="0"/>
              </a:rPr>
              <a:t> </a:t>
            </a:r>
            <a:r>
              <a:rPr lang="en-US" sz="800" dirty="0" err="1" smtClean="0">
                <a:cs typeface="Times New Roman" pitchFamily="18" charset="0"/>
              </a:rPr>
              <a:t>Wirtschaftspolitik</a:t>
            </a:r>
            <a:r>
              <a:rPr lang="en-US" sz="8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800" dirty="0" smtClean="0">
                <a:cs typeface="Times New Roman" pitchFamily="18" charset="0"/>
              </a:rPr>
              <a:t>© </a:t>
            </a:r>
            <a:r>
              <a:rPr lang="en-US" sz="800" dirty="0" smtClean="0"/>
              <a:t>WHU – Otto Beisheim School of Management</a:t>
            </a:r>
          </a:p>
        </p:txBody>
      </p:sp>
      <p:sp>
        <p:nvSpPr>
          <p:cNvPr id="1030" name="Text Box 11"/>
          <p:cNvSpPr txBox="1">
            <a:spLocks noChangeArrowheads="1"/>
          </p:cNvSpPr>
          <p:nvPr/>
        </p:nvSpPr>
        <p:spPr bwMode="auto">
          <a:xfrm>
            <a:off x="3327400" y="6191250"/>
            <a:ext cx="25209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800" dirty="0" err="1" smtClean="0"/>
              <a:t>Frühstücksdialog</a:t>
            </a:r>
            <a:r>
              <a:rPr lang="en-US" sz="800" dirty="0" smtClean="0"/>
              <a:t> </a:t>
            </a:r>
            <a:r>
              <a:rPr lang="en-US" sz="800" dirty="0" err="1" smtClean="0"/>
              <a:t>zur</a:t>
            </a:r>
            <a:r>
              <a:rPr lang="en-US" sz="800" dirty="0" smtClean="0"/>
              <a:t> </a:t>
            </a:r>
            <a:r>
              <a:rPr lang="en-US" sz="800" dirty="0" err="1" smtClean="0"/>
              <a:t>Rentendebatte</a:t>
            </a:r>
            <a:endParaRPr lang="en-US" sz="800" dirty="0" smtClean="0"/>
          </a:p>
        </p:txBody>
      </p:sp>
      <p:sp>
        <p:nvSpPr>
          <p:cNvPr id="2" name="Line 17"/>
          <p:cNvSpPr>
            <a:spLocks noChangeShapeType="1"/>
          </p:cNvSpPr>
          <p:nvPr userDrawn="1"/>
        </p:nvSpPr>
        <p:spPr bwMode="auto">
          <a:xfrm>
            <a:off x="304800" y="6211888"/>
            <a:ext cx="8535988" cy="0"/>
          </a:xfrm>
          <a:prstGeom prst="line">
            <a:avLst/>
          </a:prstGeom>
          <a:noFill/>
          <a:ln w="9525">
            <a:solidFill>
              <a:srgbClr val="2C45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314325" y="912813"/>
            <a:ext cx="8526463" cy="0"/>
          </a:xfrm>
          <a:prstGeom prst="line">
            <a:avLst/>
          </a:prstGeom>
          <a:noFill/>
          <a:ln w="28575">
            <a:solidFill>
              <a:srgbClr val="2C45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hteck 10"/>
          <p:cNvSpPr/>
          <p:nvPr userDrawn="1"/>
        </p:nvSpPr>
        <p:spPr bwMode="auto">
          <a:xfrm>
            <a:off x="9240838" y="2278063"/>
            <a:ext cx="2100262" cy="296545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eaLnBrk="1" hangingPunct="1">
              <a:defRPr/>
            </a:pPr>
            <a:endParaRPr lang="en-US" sz="1000" b="1" dirty="0">
              <a:solidFill>
                <a:schemeClr val="bg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*** English Template ***</a:t>
            </a:r>
          </a:p>
          <a:p>
            <a:pPr eaLnBrk="1" hangingPunct="1">
              <a:defRPr/>
            </a:pPr>
            <a:endParaRPr lang="en-US" sz="1000" b="1" u="sng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Font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Arial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14 </a:t>
            </a:r>
            <a:r>
              <a:rPr lang="en-US" sz="1000" dirty="0" err="1">
                <a:solidFill>
                  <a:schemeClr val="tx1"/>
                </a:solidFill>
                <a:cs typeface="Arial" pitchFamily="34" charset="0"/>
              </a:rPr>
              <a:t>pt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 average</a:t>
            </a:r>
          </a:p>
          <a:p>
            <a:pPr eaLnBrk="1" hangingPunct="1">
              <a:defRPr/>
            </a:pP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Basic Colors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WHU 1: 44 / 69 / 146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WHU 2: 128 / 143 / 190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     Grey 1: 81 / 82 / 86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2: 162 / 151 / 149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3: 199 / 193 / 191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Grey 4: 238 / 235 / 234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Red: 231 / 51 / 26</a:t>
            </a:r>
          </a:p>
          <a:p>
            <a:pPr eaLnBrk="1" hangingPunct="1">
              <a:tabLst>
                <a:tab pos="180975" algn="l"/>
              </a:tabLst>
              <a:defRPr/>
            </a:pPr>
            <a:endParaRPr lang="en-US" sz="1000" dirty="0">
              <a:solidFill>
                <a:schemeClr val="tx1"/>
              </a:solidFill>
              <a:cs typeface="Arial" pitchFamily="34" charset="0"/>
            </a:endParaRPr>
          </a:p>
          <a:p>
            <a:pPr eaLnBrk="1" hangingPunct="1">
              <a:defRPr/>
            </a:pPr>
            <a:r>
              <a:rPr lang="en-US" sz="1000" b="1" dirty="0">
                <a:solidFill>
                  <a:schemeClr val="tx1"/>
                </a:solidFill>
                <a:cs typeface="Arial" pitchFamily="34" charset="0"/>
              </a:rPr>
              <a:t>Bullet points</a:t>
            </a:r>
          </a:p>
          <a:p>
            <a:pPr eaLnBrk="1" hangingPunct="1"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1: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■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in WHU 1</a:t>
            </a:r>
            <a:r>
              <a:rPr lang="en-US" sz="10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2: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-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in WHU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Level 3: “</a:t>
            </a:r>
            <a:r>
              <a:rPr lang="en-US" sz="1000" dirty="0">
                <a:solidFill>
                  <a:srgbClr val="2C4592"/>
                </a:solidFill>
                <a:cs typeface="Arial" pitchFamily="34" charset="0"/>
              </a:rPr>
              <a:t>•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”   in WHU 2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80975" algn="l"/>
              </a:tabLst>
              <a:defRPr/>
            </a:pPr>
            <a:endParaRPr 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hteck 19"/>
          <p:cNvSpPr/>
          <p:nvPr userDrawn="1"/>
        </p:nvSpPr>
        <p:spPr bwMode="auto">
          <a:xfrm>
            <a:off x="9324975" y="4149725"/>
            <a:ext cx="107950" cy="107950"/>
          </a:xfrm>
          <a:prstGeom prst="rect">
            <a:avLst/>
          </a:prstGeom>
          <a:solidFill>
            <a:srgbClr val="C7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8099425" y="6184900"/>
            <a:ext cx="8128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fld id="{22306E13-75F7-41EB-BB0D-EB7165559D58}" type="slidenum">
              <a:rPr lang="en-US" altLang="de-DE" sz="1000" b="1" smtClean="0"/>
              <a:pPr algn="r">
                <a:defRPr/>
              </a:pPr>
              <a:t>‹Nr.›</a:t>
            </a:fld>
            <a:endParaRPr lang="en-US" altLang="de-DE" sz="1000" b="1" smtClean="0"/>
          </a:p>
        </p:txBody>
      </p:sp>
      <p:pic>
        <p:nvPicPr>
          <p:cNvPr id="1035" name="Grafik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222250"/>
            <a:ext cx="14160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hteck 26"/>
          <p:cNvSpPr/>
          <p:nvPr userDrawn="1"/>
        </p:nvSpPr>
        <p:spPr bwMode="auto">
          <a:xfrm>
            <a:off x="9324975" y="3573463"/>
            <a:ext cx="92075" cy="96837"/>
          </a:xfrm>
          <a:prstGeom prst="rect">
            <a:avLst/>
          </a:prstGeom>
          <a:solidFill>
            <a:srgbClr val="2C4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Rechteck 27"/>
          <p:cNvSpPr/>
          <p:nvPr userDrawn="1"/>
        </p:nvSpPr>
        <p:spPr bwMode="auto">
          <a:xfrm>
            <a:off x="9324975" y="3725863"/>
            <a:ext cx="92075" cy="96837"/>
          </a:xfrm>
          <a:prstGeom prst="rect">
            <a:avLst/>
          </a:prstGeom>
          <a:solidFill>
            <a:srgbClr val="808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Rechteck 29"/>
          <p:cNvSpPr/>
          <p:nvPr userDrawn="1"/>
        </p:nvSpPr>
        <p:spPr bwMode="auto">
          <a:xfrm>
            <a:off x="9324975" y="4195763"/>
            <a:ext cx="92075" cy="96837"/>
          </a:xfrm>
          <a:prstGeom prst="rect">
            <a:avLst/>
          </a:prstGeom>
          <a:solidFill>
            <a:srgbClr val="C7C1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Rechteck 30"/>
          <p:cNvSpPr/>
          <p:nvPr userDrawn="1"/>
        </p:nvSpPr>
        <p:spPr bwMode="auto">
          <a:xfrm>
            <a:off x="9324975" y="4340225"/>
            <a:ext cx="92075" cy="96838"/>
          </a:xfrm>
          <a:prstGeom prst="rect">
            <a:avLst/>
          </a:prstGeom>
          <a:solidFill>
            <a:srgbClr val="EE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Rechteck 31"/>
          <p:cNvSpPr/>
          <p:nvPr userDrawn="1"/>
        </p:nvSpPr>
        <p:spPr bwMode="auto">
          <a:xfrm>
            <a:off x="9324975" y="4484688"/>
            <a:ext cx="92075" cy="96837"/>
          </a:xfrm>
          <a:prstGeom prst="rect">
            <a:avLst/>
          </a:prstGeom>
          <a:solidFill>
            <a:srgbClr val="E733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5" name="Gerade Verbindung 14"/>
          <p:cNvCxnSpPr/>
          <p:nvPr userDrawn="1"/>
        </p:nvCxnSpPr>
        <p:spPr bwMode="auto">
          <a:xfrm>
            <a:off x="8604250" y="6284913"/>
            <a:ext cx="0" cy="968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hteck 20"/>
          <p:cNvSpPr/>
          <p:nvPr userDrawn="1"/>
        </p:nvSpPr>
        <p:spPr bwMode="auto">
          <a:xfrm>
            <a:off x="9324975" y="3878263"/>
            <a:ext cx="92075" cy="96837"/>
          </a:xfrm>
          <a:prstGeom prst="rect">
            <a:avLst/>
          </a:prstGeom>
          <a:solidFill>
            <a:srgbClr val="515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Rechteck 21"/>
          <p:cNvSpPr/>
          <p:nvPr userDrawn="1"/>
        </p:nvSpPr>
        <p:spPr bwMode="auto">
          <a:xfrm>
            <a:off x="9324975" y="4030663"/>
            <a:ext cx="92075" cy="968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eaLnBrk="1" hangingPunct="1">
              <a:defRPr/>
            </a:pPr>
            <a:endParaRPr lang="en-US" sz="9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70" r:id="rId1"/>
    <p:sldLayoutId id="2147485771" r:id="rId2"/>
    <p:sldLayoutId id="2147485772" r:id="rId3"/>
    <p:sldLayoutId id="2147485773" r:id="rId4"/>
    <p:sldLayoutId id="2147485774" r:id="rId5"/>
    <p:sldLayoutId id="2147485775" r:id="rId6"/>
    <p:sldLayoutId id="2147485776" r:id="rId7"/>
    <p:sldLayoutId id="2147485777" r:id="rId8"/>
    <p:sldLayoutId id="2147485778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ts val="600"/>
        </a:spcBef>
        <a:spcAft>
          <a:spcPct val="0"/>
        </a:spcAft>
        <a:buClr>
          <a:srgbClr val="2C459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7188" indent="-177800" algn="l" rtl="0" eaLnBrk="0" fontAlgn="base" hangingPunct="0">
        <a:spcBef>
          <a:spcPts val="600"/>
        </a:spcBef>
        <a:spcAft>
          <a:spcPct val="0"/>
        </a:spcAft>
        <a:buClr>
          <a:srgbClr val="808FBE"/>
        </a:buClr>
        <a:buSzPct val="100000"/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2pPr>
      <a:lvl3pPr marL="536575" indent="-179388" algn="l" rtl="0" eaLnBrk="0" fontAlgn="base" hangingPunct="0">
        <a:spcBef>
          <a:spcPts val="600"/>
        </a:spcBef>
        <a:spcAft>
          <a:spcPct val="0"/>
        </a:spcAft>
        <a:buClr>
          <a:srgbClr val="808FBE"/>
        </a:buClr>
        <a:buFont typeface="Symbol" panose="05050102010706020507" pitchFamily="18" charset="2"/>
        <a:buChar char="-"/>
        <a:defRPr sz="1200">
          <a:solidFill>
            <a:schemeClr val="tx1"/>
          </a:solidFill>
          <a:latin typeface="+mn-lt"/>
        </a:defRPr>
      </a:lvl3pPr>
      <a:lvl4pPr marL="536575" indent="835025" algn="l" rtl="0" eaLnBrk="0" fontAlgn="base" hangingPunct="0">
        <a:spcBef>
          <a:spcPct val="20000"/>
        </a:spcBef>
        <a:spcAft>
          <a:spcPct val="0"/>
        </a:spcAft>
        <a:buClr>
          <a:srgbClr val="2C4592"/>
        </a:buClr>
        <a:buFont typeface="Courier New" panose="02070309020205020404" pitchFamily="49" charset="0"/>
        <a:defRPr sz="1200">
          <a:solidFill>
            <a:schemeClr val="tx1"/>
          </a:solidFill>
          <a:latin typeface="+mn-lt"/>
        </a:defRPr>
      </a:lvl4pPr>
      <a:lvl5pPr marL="893763" indent="-177800" algn="l" rtl="0" eaLnBrk="0" fontAlgn="base" hangingPunct="0">
        <a:spcBef>
          <a:spcPct val="20000"/>
        </a:spcBef>
        <a:spcAft>
          <a:spcPct val="0"/>
        </a:spcAft>
        <a:buClr>
          <a:srgbClr val="2C459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20764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336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9908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448050" indent="-180975" algn="l" rtl="0" fontAlgn="base">
        <a:spcBef>
          <a:spcPct val="20000"/>
        </a:spcBef>
        <a:spcAft>
          <a:spcPct val="0"/>
        </a:spcAft>
        <a:buClr>
          <a:srgbClr val="2C459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Untertitel 2"/>
          <p:cNvSpPr>
            <a:spLocks noGrp="1"/>
          </p:cNvSpPr>
          <p:nvPr>
            <p:ph type="subTitle" idx="1"/>
          </p:nvPr>
        </p:nvSpPr>
        <p:spPr>
          <a:xfrm>
            <a:off x="179388" y="2708275"/>
            <a:ext cx="6732587" cy="425450"/>
          </a:xfrm>
        </p:spPr>
        <p:txBody>
          <a:bodyPr/>
          <a:lstStyle/>
          <a:p>
            <a:r>
              <a:rPr lang="de-DE" altLang="de-DE" dirty="0"/>
              <a:t>Frühstücksdialog zur Rentendebatte </a:t>
            </a:r>
            <a:r>
              <a:rPr lang="de-DE" altLang="de-DE" dirty="0" smtClean="0"/>
              <a:t>Berlin, 16.01.2018</a:t>
            </a:r>
          </a:p>
          <a:p>
            <a:endParaRPr lang="de-DE" altLang="de-DE" dirty="0" smtClean="0"/>
          </a:p>
        </p:txBody>
      </p:sp>
      <p:sp>
        <p:nvSpPr>
          <p:cNvPr id="13315" name="Titel 1"/>
          <p:cNvSpPr>
            <a:spLocks noGrp="1"/>
          </p:cNvSpPr>
          <p:nvPr>
            <p:ph type="ctrTitle" sz="quarter"/>
          </p:nvPr>
        </p:nvSpPr>
        <p:spPr>
          <a:xfrm>
            <a:off x="250825" y="1916113"/>
            <a:ext cx="6732588" cy="649287"/>
          </a:xfrm>
        </p:spPr>
        <p:txBody>
          <a:bodyPr/>
          <a:lstStyle/>
          <a:p>
            <a:r>
              <a:rPr lang="de-DE" altLang="de-DE" dirty="0"/>
              <a:t>Richtige und falsche Wege zu einer gerechten Alterssicherung</a:t>
            </a:r>
            <a:r>
              <a:rPr lang="de-DE" altLang="de-DE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Vielen Dank für Ihre Aufmerksamkeit</a:t>
            </a:r>
            <a:r>
              <a:rPr lang="de-DE" dirty="0" smtClean="0"/>
              <a:t>!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Bei </a:t>
            </a:r>
            <a:r>
              <a:rPr lang="de-DE" dirty="0"/>
              <a:t>weiterem Interesse</a:t>
            </a:r>
          </a:p>
          <a:p>
            <a:r>
              <a:rPr lang="de-DE" dirty="0" smtClean="0">
                <a:solidFill>
                  <a:schemeClr val="accent1"/>
                </a:solidFill>
              </a:rPr>
              <a:t>www.whu.edu/wipo</a:t>
            </a:r>
          </a:p>
          <a:p>
            <a:r>
              <a:rPr lang="en-US" dirty="0">
                <a:solidFill>
                  <a:schemeClr val="accent1"/>
                </a:solidFill>
              </a:rPr>
              <a:t>@WHU_WIPO</a:t>
            </a:r>
            <a:endParaRPr lang="de-DE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0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Doppelte</a:t>
            </a:r>
            <a:r>
              <a:rPr lang="en-US" dirty="0" smtClean="0"/>
              <a:t> </a:t>
            </a:r>
            <a:r>
              <a:rPr lang="en-US" dirty="0" err="1" smtClean="0"/>
              <a:t>Haltelinien</a:t>
            </a:r>
            <a:r>
              <a:rPr lang="en-US" dirty="0" smtClean="0"/>
              <a:t> – Der </a:t>
            </a:r>
            <a:r>
              <a:rPr lang="en-US" dirty="0" err="1" smtClean="0"/>
              <a:t>versteckte</a:t>
            </a:r>
            <a:r>
              <a:rPr lang="en-US" dirty="0" smtClean="0"/>
              <a:t> </a:t>
            </a:r>
            <a:r>
              <a:rPr lang="en-US" dirty="0" err="1" smtClean="0"/>
              <a:t>Beitrag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GRV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/>
          </p:nvPr>
        </p:nvGraphicFramePr>
        <p:xfrm>
          <a:off x="637563" y="1367407"/>
          <a:ext cx="7625593" cy="446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37563" y="5581404"/>
            <a:ext cx="4300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chemeClr val="tx1"/>
                </a:solidFill>
                <a:latin typeface="+mn-lt"/>
              </a:rPr>
              <a:t>Quelle</a:t>
            </a:r>
            <a:r>
              <a:rPr lang="en-US" sz="1000" b="1" dirty="0" smtClean="0">
                <a:solidFill>
                  <a:schemeClr val="tx1"/>
                </a:solidFill>
                <a:latin typeface="+mn-lt"/>
              </a:rPr>
              <a:t>:</a:t>
            </a:r>
            <a:r>
              <a:rPr lang="en-US" sz="1000" dirty="0" smtClean="0">
                <a:solidFill>
                  <a:schemeClr val="tx1"/>
                </a:solidFill>
                <a:latin typeface="+mn-lt"/>
              </a:rPr>
              <a:t> Deutsche </a:t>
            </a:r>
            <a:r>
              <a:rPr lang="en-US" sz="1000" dirty="0" err="1" smtClean="0">
                <a:solidFill>
                  <a:schemeClr val="tx1"/>
                </a:solidFill>
                <a:latin typeface="+mn-lt"/>
              </a:rPr>
              <a:t>Rentenversicherung</a:t>
            </a:r>
            <a:endParaRPr lang="en-US" sz="1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Geschweifte Klammer rechts 8"/>
          <p:cNvSpPr/>
          <p:nvPr/>
        </p:nvSpPr>
        <p:spPr bwMode="auto">
          <a:xfrm rot="16200000">
            <a:off x="4095020" y="528034"/>
            <a:ext cx="352602" cy="3451656"/>
          </a:xfrm>
          <a:prstGeom prst="rightBrace">
            <a:avLst>
              <a:gd name="adj1" fmla="val 59033"/>
              <a:gd name="adj2" fmla="val 5000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2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Vorhaben</a:t>
            </a:r>
            <a:r>
              <a:rPr lang="en-US" dirty="0" smtClean="0"/>
              <a:t> der </a:t>
            </a:r>
            <a:r>
              <a:rPr lang="en-US" dirty="0" err="1" smtClean="0"/>
              <a:t>Groko</a:t>
            </a:r>
            <a:endParaRPr lang="en-US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389878" y="1517072"/>
            <a:ext cx="8360063" cy="3568113"/>
            <a:chOff x="389878" y="1980493"/>
            <a:chExt cx="8360063" cy="3104691"/>
          </a:xfrm>
        </p:grpSpPr>
        <p:sp>
          <p:nvSpPr>
            <p:cNvPr id="18" name="Freihandform 17"/>
            <p:cNvSpPr/>
            <p:nvPr/>
          </p:nvSpPr>
          <p:spPr>
            <a:xfrm>
              <a:off x="4572000" y="3142302"/>
              <a:ext cx="2867599" cy="6150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66692"/>
                  </a:lnTo>
                  <a:lnTo>
                    <a:pt x="2867599" y="366692"/>
                  </a:lnTo>
                  <a:lnTo>
                    <a:pt x="2867599" y="615097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ihandform 18"/>
            <p:cNvSpPr/>
            <p:nvPr/>
          </p:nvSpPr>
          <p:spPr>
            <a:xfrm>
              <a:off x="4392484" y="3142302"/>
              <a:ext cx="179516" cy="6150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79516" y="0"/>
                  </a:moveTo>
                  <a:lnTo>
                    <a:pt x="179516" y="366692"/>
                  </a:lnTo>
                  <a:lnTo>
                    <a:pt x="0" y="366692"/>
                  </a:lnTo>
                  <a:lnTo>
                    <a:pt x="0" y="615097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ihandform 19"/>
            <p:cNvSpPr/>
            <p:nvPr/>
          </p:nvSpPr>
          <p:spPr>
            <a:xfrm>
              <a:off x="1417961" y="3142302"/>
              <a:ext cx="3154038" cy="61509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54038" y="0"/>
                  </a:moveTo>
                  <a:lnTo>
                    <a:pt x="3154038" y="366692"/>
                  </a:lnTo>
                  <a:lnTo>
                    <a:pt x="0" y="366692"/>
                  </a:lnTo>
                  <a:lnTo>
                    <a:pt x="0" y="615097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ihandform 20"/>
            <p:cNvSpPr/>
            <p:nvPr/>
          </p:nvSpPr>
          <p:spPr>
            <a:xfrm>
              <a:off x="2497400" y="1980493"/>
              <a:ext cx="4149198" cy="1064591"/>
            </a:xfrm>
            <a:custGeom>
              <a:avLst/>
              <a:gdLst>
                <a:gd name="connsiteX0" fmla="*/ 0 w 4149198"/>
                <a:gd name="connsiteY0" fmla="*/ 0 h 1064591"/>
                <a:gd name="connsiteX1" fmla="*/ 4149198 w 4149198"/>
                <a:gd name="connsiteY1" fmla="*/ 0 h 1064591"/>
                <a:gd name="connsiteX2" fmla="*/ 4149198 w 4149198"/>
                <a:gd name="connsiteY2" fmla="*/ 1064591 h 1064591"/>
                <a:gd name="connsiteX3" fmla="*/ 0 w 4149198"/>
                <a:gd name="connsiteY3" fmla="*/ 1064591 h 1064591"/>
                <a:gd name="connsiteX4" fmla="*/ 0 w 4149198"/>
                <a:gd name="connsiteY4" fmla="*/ 0 h 106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9198" h="1064591">
                  <a:moveTo>
                    <a:pt x="0" y="0"/>
                  </a:moveTo>
                  <a:lnTo>
                    <a:pt x="4149198" y="0"/>
                  </a:lnTo>
                  <a:lnTo>
                    <a:pt x="4149198" y="1064591"/>
                  </a:lnTo>
                  <a:lnTo>
                    <a:pt x="0" y="10645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15022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00" kern="1200" dirty="0" smtClean="0"/>
                <a:t>Aufwertung der Rente für langjährig Versicherte, </a:t>
              </a:r>
              <a:br>
                <a:rPr lang="de-DE" sz="1300" kern="1200" dirty="0" smtClean="0"/>
              </a:br>
              <a:r>
                <a:rPr lang="de-DE" sz="1300" kern="1200" dirty="0" smtClean="0"/>
                <a:t>welche im Status quo mit einer Rente unter dem Grundsicherungsniveau rechnen müssen</a:t>
              </a:r>
              <a:endParaRPr lang="en-US" sz="1300" kern="1200" dirty="0"/>
            </a:p>
          </p:txBody>
        </p:sp>
        <p:sp>
          <p:nvSpPr>
            <p:cNvPr id="22" name="Freihandform 21"/>
            <p:cNvSpPr/>
            <p:nvPr/>
          </p:nvSpPr>
          <p:spPr>
            <a:xfrm>
              <a:off x="2876802" y="2829578"/>
              <a:ext cx="3281443" cy="431012"/>
            </a:xfrm>
            <a:custGeom>
              <a:avLst/>
              <a:gdLst>
                <a:gd name="connsiteX0" fmla="*/ 0 w 2057606"/>
                <a:gd name="connsiteY0" fmla="*/ 0 h 354863"/>
                <a:gd name="connsiteX1" fmla="*/ 2057606 w 2057606"/>
                <a:gd name="connsiteY1" fmla="*/ 0 h 354863"/>
                <a:gd name="connsiteX2" fmla="*/ 2057606 w 2057606"/>
                <a:gd name="connsiteY2" fmla="*/ 354863 h 354863"/>
                <a:gd name="connsiteX3" fmla="*/ 0 w 2057606"/>
                <a:gd name="connsiteY3" fmla="*/ 354863 h 354863"/>
                <a:gd name="connsiteX4" fmla="*/ 0 w 2057606"/>
                <a:gd name="connsiteY4" fmla="*/ 0 h 35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7606" h="354863">
                  <a:moveTo>
                    <a:pt x="0" y="0"/>
                  </a:moveTo>
                  <a:lnTo>
                    <a:pt x="2057606" y="0"/>
                  </a:lnTo>
                  <a:lnTo>
                    <a:pt x="2057606" y="354863"/>
                  </a:lnTo>
                  <a:lnTo>
                    <a:pt x="0" y="354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9525" rIns="38100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err="1" smtClean="0"/>
                <a:t>Solidarrente</a:t>
              </a:r>
              <a:r>
                <a:rPr lang="en-US" sz="1500" b="1" kern="1200" dirty="0" smtClean="0"/>
                <a:t>/</a:t>
              </a:r>
              <a:r>
                <a:rPr lang="en-US" sz="1500" b="1" kern="1200" dirty="0" err="1" smtClean="0"/>
                <a:t>Lebensleistungsrente</a:t>
              </a:r>
              <a:r>
                <a:rPr lang="en-US" sz="1500" b="1" kern="1200" dirty="0" smtClean="0"/>
                <a:t>/</a:t>
              </a:r>
              <a:r>
                <a:rPr lang="en-US" sz="1500" b="1" kern="1200" dirty="0" err="1" smtClean="0"/>
                <a:t>Grundrente</a:t>
              </a:r>
              <a:endParaRPr lang="en-US" sz="1500" b="1" kern="1200" dirty="0"/>
            </a:p>
          </p:txBody>
        </p:sp>
        <p:sp>
          <p:nvSpPr>
            <p:cNvPr id="23" name="Freihandform 22"/>
            <p:cNvSpPr/>
            <p:nvPr/>
          </p:nvSpPr>
          <p:spPr>
            <a:xfrm>
              <a:off x="389878" y="3757400"/>
              <a:ext cx="2265832" cy="1064591"/>
            </a:xfrm>
            <a:custGeom>
              <a:avLst/>
              <a:gdLst>
                <a:gd name="connsiteX0" fmla="*/ 0 w 2056165"/>
                <a:gd name="connsiteY0" fmla="*/ 0 h 1064591"/>
                <a:gd name="connsiteX1" fmla="*/ 2056165 w 2056165"/>
                <a:gd name="connsiteY1" fmla="*/ 0 h 1064591"/>
                <a:gd name="connsiteX2" fmla="*/ 2056165 w 2056165"/>
                <a:gd name="connsiteY2" fmla="*/ 1064591 h 1064591"/>
                <a:gd name="connsiteX3" fmla="*/ 0 w 2056165"/>
                <a:gd name="connsiteY3" fmla="*/ 1064591 h 1064591"/>
                <a:gd name="connsiteX4" fmla="*/ 0 w 2056165"/>
                <a:gd name="connsiteY4" fmla="*/ 0 h 106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165" h="1064591">
                  <a:moveTo>
                    <a:pt x="0" y="0"/>
                  </a:moveTo>
                  <a:lnTo>
                    <a:pt x="2056165" y="0"/>
                  </a:lnTo>
                  <a:lnTo>
                    <a:pt x="2056165" y="1064591"/>
                  </a:lnTo>
                  <a:lnTo>
                    <a:pt x="0" y="10645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15022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00" kern="1200" dirty="0" smtClean="0"/>
                <a:t>Versicherungsjahre sind ein willkürlicher Indikator für „Anstrengung/Leistung“</a:t>
              </a:r>
              <a:endParaRPr lang="en-US" sz="1300" kern="1200" dirty="0"/>
            </a:p>
          </p:txBody>
        </p:sp>
        <p:sp>
          <p:nvSpPr>
            <p:cNvPr id="24" name="Freihandform 23"/>
            <p:cNvSpPr/>
            <p:nvPr/>
          </p:nvSpPr>
          <p:spPr>
            <a:xfrm>
              <a:off x="581000" y="4644558"/>
              <a:ext cx="2282411" cy="440626"/>
            </a:xfrm>
            <a:custGeom>
              <a:avLst/>
              <a:gdLst>
                <a:gd name="connsiteX0" fmla="*/ 0 w 2282411"/>
                <a:gd name="connsiteY0" fmla="*/ 0 h 354863"/>
                <a:gd name="connsiteX1" fmla="*/ 2282411 w 2282411"/>
                <a:gd name="connsiteY1" fmla="*/ 0 h 354863"/>
                <a:gd name="connsiteX2" fmla="*/ 2282411 w 2282411"/>
                <a:gd name="connsiteY2" fmla="*/ 354863 h 354863"/>
                <a:gd name="connsiteX3" fmla="*/ 0 w 2282411"/>
                <a:gd name="connsiteY3" fmla="*/ 354863 h 354863"/>
                <a:gd name="connsiteX4" fmla="*/ 0 w 2282411"/>
                <a:gd name="connsiteY4" fmla="*/ 0 h 35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2411" h="354863">
                  <a:moveTo>
                    <a:pt x="0" y="0"/>
                  </a:moveTo>
                  <a:lnTo>
                    <a:pt x="2282411" y="0"/>
                  </a:lnTo>
                  <a:lnTo>
                    <a:pt x="2282411" y="354863"/>
                  </a:lnTo>
                  <a:lnTo>
                    <a:pt x="0" y="354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8890" rIns="3556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err="1" smtClean="0"/>
                <a:t>Diskriminierung</a:t>
              </a:r>
              <a:r>
                <a:rPr lang="en-US" sz="1400" b="1" kern="1200" dirty="0" smtClean="0"/>
                <a:t> von </a:t>
              </a:r>
              <a:r>
                <a:rPr lang="en-US" sz="1400" b="1" kern="1200" dirty="0" err="1" smtClean="0"/>
                <a:t>Armut</a:t>
              </a:r>
              <a:endParaRPr lang="en-US" sz="1500" b="1" kern="1200" dirty="0"/>
            </a:p>
          </p:txBody>
        </p:sp>
        <p:sp>
          <p:nvSpPr>
            <p:cNvPr id="25" name="Freihandform 24"/>
            <p:cNvSpPr/>
            <p:nvPr/>
          </p:nvSpPr>
          <p:spPr>
            <a:xfrm>
              <a:off x="3364401" y="3757400"/>
              <a:ext cx="2190223" cy="1064591"/>
            </a:xfrm>
            <a:custGeom>
              <a:avLst/>
              <a:gdLst>
                <a:gd name="connsiteX0" fmla="*/ 0 w 2056165"/>
                <a:gd name="connsiteY0" fmla="*/ 0 h 1064591"/>
                <a:gd name="connsiteX1" fmla="*/ 2056165 w 2056165"/>
                <a:gd name="connsiteY1" fmla="*/ 0 h 1064591"/>
                <a:gd name="connsiteX2" fmla="*/ 2056165 w 2056165"/>
                <a:gd name="connsiteY2" fmla="*/ 1064591 h 1064591"/>
                <a:gd name="connsiteX3" fmla="*/ 0 w 2056165"/>
                <a:gd name="connsiteY3" fmla="*/ 1064591 h 1064591"/>
                <a:gd name="connsiteX4" fmla="*/ 0 w 2056165"/>
                <a:gd name="connsiteY4" fmla="*/ 0 h 106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165" h="1064591">
                  <a:moveTo>
                    <a:pt x="0" y="0"/>
                  </a:moveTo>
                  <a:lnTo>
                    <a:pt x="2056165" y="0"/>
                  </a:lnTo>
                  <a:lnTo>
                    <a:pt x="2056165" y="1064591"/>
                  </a:lnTo>
                  <a:lnTo>
                    <a:pt x="0" y="10645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4513"/>
                <a:satOff val="-14649"/>
                <a:lumOff val="-14804"/>
                <a:alphaOff val="0"/>
              </a:schemeClr>
            </a:fillRef>
            <a:effectRef idx="0">
              <a:schemeClr val="accent2">
                <a:hueOff val="74513"/>
                <a:satOff val="-14649"/>
                <a:lumOff val="-14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15022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Aft>
                  <a:spcPct val="35000"/>
                </a:spcAft>
              </a:pPr>
              <a:r>
                <a:rPr lang="de-DE" sz="1300" dirty="0"/>
                <a:t>Rentenniveau hat wenig mit Altersarmut zu tun</a:t>
              </a:r>
              <a:endParaRPr lang="en-US" sz="1300" dirty="0"/>
            </a:p>
          </p:txBody>
        </p:sp>
        <p:sp>
          <p:nvSpPr>
            <p:cNvPr id="26" name="Freihandform 25"/>
            <p:cNvSpPr/>
            <p:nvPr/>
          </p:nvSpPr>
          <p:spPr>
            <a:xfrm>
              <a:off x="3638335" y="4644558"/>
              <a:ext cx="2116787" cy="440626"/>
            </a:xfrm>
            <a:custGeom>
              <a:avLst/>
              <a:gdLst>
                <a:gd name="connsiteX0" fmla="*/ 0 w 2116787"/>
                <a:gd name="connsiteY0" fmla="*/ 0 h 354863"/>
                <a:gd name="connsiteX1" fmla="*/ 2116787 w 2116787"/>
                <a:gd name="connsiteY1" fmla="*/ 0 h 354863"/>
                <a:gd name="connsiteX2" fmla="*/ 2116787 w 2116787"/>
                <a:gd name="connsiteY2" fmla="*/ 354863 h 354863"/>
                <a:gd name="connsiteX3" fmla="*/ 0 w 2116787"/>
                <a:gd name="connsiteY3" fmla="*/ 354863 h 354863"/>
                <a:gd name="connsiteX4" fmla="*/ 0 w 2116787"/>
                <a:gd name="connsiteY4" fmla="*/ 0 h 35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6787" h="354863">
                  <a:moveTo>
                    <a:pt x="0" y="0"/>
                  </a:moveTo>
                  <a:lnTo>
                    <a:pt x="2116787" y="0"/>
                  </a:lnTo>
                  <a:lnTo>
                    <a:pt x="2116787" y="354863"/>
                  </a:lnTo>
                  <a:lnTo>
                    <a:pt x="0" y="354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2">
                <a:hueOff val="74513"/>
                <a:satOff val="-14649"/>
                <a:lumOff val="-1480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9525" rIns="38100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500" b="1" dirty="0" err="1"/>
                <a:t>Keine</a:t>
              </a:r>
              <a:r>
                <a:rPr lang="en-US" sz="1500" b="1" dirty="0"/>
                <a:t> </a:t>
              </a:r>
              <a:r>
                <a:rPr lang="en-US" sz="1500" b="1" dirty="0" err="1"/>
                <a:t>Armutsbekämpfung</a:t>
              </a:r>
              <a:endParaRPr lang="en-US" sz="1500" b="1" dirty="0"/>
            </a:p>
          </p:txBody>
        </p:sp>
        <p:sp>
          <p:nvSpPr>
            <p:cNvPr id="27" name="Freihandform 26"/>
            <p:cNvSpPr/>
            <p:nvPr/>
          </p:nvSpPr>
          <p:spPr>
            <a:xfrm>
              <a:off x="6256112" y="3757400"/>
              <a:ext cx="2366975" cy="1064591"/>
            </a:xfrm>
            <a:custGeom>
              <a:avLst/>
              <a:gdLst>
                <a:gd name="connsiteX0" fmla="*/ 0 w 2366975"/>
                <a:gd name="connsiteY0" fmla="*/ 0 h 1064591"/>
                <a:gd name="connsiteX1" fmla="*/ 2366975 w 2366975"/>
                <a:gd name="connsiteY1" fmla="*/ 0 h 1064591"/>
                <a:gd name="connsiteX2" fmla="*/ 2366975 w 2366975"/>
                <a:gd name="connsiteY2" fmla="*/ 1064591 h 1064591"/>
                <a:gd name="connsiteX3" fmla="*/ 0 w 2366975"/>
                <a:gd name="connsiteY3" fmla="*/ 1064591 h 1064591"/>
                <a:gd name="connsiteX4" fmla="*/ 0 w 2366975"/>
                <a:gd name="connsiteY4" fmla="*/ 0 h 106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6975" h="1064591">
                  <a:moveTo>
                    <a:pt x="0" y="0"/>
                  </a:moveTo>
                  <a:lnTo>
                    <a:pt x="2366975" y="0"/>
                  </a:lnTo>
                  <a:lnTo>
                    <a:pt x="2366975" y="1064591"/>
                  </a:lnTo>
                  <a:lnTo>
                    <a:pt x="0" y="106459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49027"/>
                <a:satOff val="-29297"/>
                <a:lumOff val="-29608"/>
                <a:alphaOff val="0"/>
              </a:schemeClr>
            </a:fillRef>
            <a:effectRef idx="0">
              <a:schemeClr val="accent2">
                <a:hueOff val="149027"/>
                <a:satOff val="-29297"/>
                <a:lumOff val="-296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150226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300" kern="1200" dirty="0" smtClean="0"/>
                <a:t>Führt das Ziel der zusätzlichen Vorsorge „ad absurdum“</a:t>
              </a:r>
              <a:endParaRPr lang="en-US" sz="1300" kern="1200" dirty="0"/>
            </a:p>
          </p:txBody>
        </p:sp>
        <p:sp>
          <p:nvSpPr>
            <p:cNvPr id="28" name="Freihandform 27"/>
            <p:cNvSpPr/>
            <p:nvPr/>
          </p:nvSpPr>
          <p:spPr>
            <a:xfrm>
              <a:off x="6737747" y="4644558"/>
              <a:ext cx="2012194" cy="354863"/>
            </a:xfrm>
            <a:custGeom>
              <a:avLst/>
              <a:gdLst>
                <a:gd name="connsiteX0" fmla="*/ 0 w 2012194"/>
                <a:gd name="connsiteY0" fmla="*/ 0 h 354863"/>
                <a:gd name="connsiteX1" fmla="*/ 2012194 w 2012194"/>
                <a:gd name="connsiteY1" fmla="*/ 0 h 354863"/>
                <a:gd name="connsiteX2" fmla="*/ 2012194 w 2012194"/>
                <a:gd name="connsiteY2" fmla="*/ 354863 h 354863"/>
                <a:gd name="connsiteX3" fmla="*/ 0 w 2012194"/>
                <a:gd name="connsiteY3" fmla="*/ 354863 h 354863"/>
                <a:gd name="connsiteX4" fmla="*/ 0 w 2012194"/>
                <a:gd name="connsiteY4" fmla="*/ 0 h 354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194" h="354863">
                  <a:moveTo>
                    <a:pt x="0" y="0"/>
                  </a:moveTo>
                  <a:lnTo>
                    <a:pt x="2012194" y="0"/>
                  </a:lnTo>
                  <a:lnTo>
                    <a:pt x="2012194" y="354863"/>
                  </a:lnTo>
                  <a:lnTo>
                    <a:pt x="0" y="354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</a:schemeClr>
            </a:solidFill>
          </p:spPr>
          <p:style>
            <a:lnRef idx="2">
              <a:schemeClr val="accent2">
                <a:hueOff val="149027"/>
                <a:satOff val="-29297"/>
                <a:lumOff val="-2960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9525" rIns="38100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b="1" kern="1200" dirty="0" err="1" smtClean="0"/>
                <a:t>Zusätzliche</a:t>
              </a:r>
              <a:r>
                <a:rPr lang="en-US" sz="1500" b="1" kern="1200" dirty="0" smtClean="0"/>
                <a:t> </a:t>
              </a:r>
              <a:r>
                <a:rPr lang="en-US" sz="1500" b="1" kern="1200" dirty="0" err="1" smtClean="0"/>
                <a:t>Vorsorge</a:t>
              </a:r>
              <a:endParaRPr lang="en-US" sz="15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0812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zu würdigende „Lebensleistung“?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b="1" dirty="0" smtClean="0"/>
                  <a:t>Ein Beispiel:</a:t>
                </a:r>
              </a:p>
              <a:p>
                <a:r>
                  <a:rPr lang="de-DE" dirty="0" smtClean="0"/>
                  <a:t>Bernd hat </a:t>
                </a:r>
                <a:r>
                  <a:rPr lang="de-DE" b="1" dirty="0" smtClean="0"/>
                  <a:t>35 </a:t>
                </a:r>
                <a:r>
                  <a:rPr lang="de-DE" dirty="0" smtClean="0"/>
                  <a:t>Versicherungsjahre</a:t>
                </a:r>
                <a:r>
                  <a:rPr lang="de-DE" b="1" dirty="0" smtClean="0"/>
                  <a:t> </a:t>
                </a:r>
                <a:r>
                  <a:rPr lang="de-DE" dirty="0" smtClean="0"/>
                  <a:t>in denen er jeweils </a:t>
                </a:r>
                <a:r>
                  <a:rPr lang="de-DE" b="1" dirty="0" smtClean="0"/>
                  <a:t>zwei Drittel </a:t>
                </a:r>
                <a:r>
                  <a:rPr lang="de-DE" dirty="0" smtClean="0"/>
                  <a:t>des Durchschnittseinkommens verdient hat. Damit erhält Bernd:</a:t>
                </a:r>
              </a:p>
              <a:p>
                <a:pPr marL="0" indent="0" algn="ctr">
                  <a:buNone/>
                </a:pPr>
                <a:endParaRPr lang="de-DE" dirty="0" smtClean="0"/>
              </a:p>
              <a:p>
                <a:pPr marL="0" indent="0" algn="ctr">
                  <a:buNone/>
                </a:pPr>
                <a:r>
                  <a:rPr lang="de-DE" dirty="0" smtClean="0"/>
                  <a:t>Rentenleistung = 35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de-DE" dirty="0" smtClean="0"/>
                  <a:t> 0,67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de-DE" dirty="0" smtClean="0"/>
                  <a:t> 31,03 (aktueller Rentenwert West) = </a:t>
                </a:r>
                <a:r>
                  <a:rPr lang="de-DE" b="1" dirty="0" smtClean="0"/>
                  <a:t>724 €</a:t>
                </a:r>
              </a:p>
              <a:p>
                <a:endParaRPr lang="de-DE" dirty="0" smtClean="0"/>
              </a:p>
              <a:p>
                <a:r>
                  <a:rPr lang="de-DE" dirty="0" smtClean="0"/>
                  <a:t>Christian hat </a:t>
                </a:r>
                <a:r>
                  <a:rPr lang="de-DE" b="1" dirty="0" smtClean="0"/>
                  <a:t>34</a:t>
                </a:r>
                <a:r>
                  <a:rPr lang="de-DE" dirty="0" smtClean="0"/>
                  <a:t> Versicherungsjahre in denen er jeweils </a:t>
                </a:r>
                <a:r>
                  <a:rPr lang="de-DE" b="1" dirty="0" smtClean="0"/>
                  <a:t>drei Viertel </a:t>
                </a:r>
                <a:r>
                  <a:rPr lang="de-DE" dirty="0"/>
                  <a:t>des Durchschnittseinkommens verdient </a:t>
                </a:r>
                <a:r>
                  <a:rPr lang="de-DE" dirty="0" smtClean="0"/>
                  <a:t>hat. Damit erhält Christian:</a:t>
                </a:r>
              </a:p>
              <a:p>
                <a:pPr marL="0" indent="0" algn="ctr">
                  <a:buNone/>
                </a:pPr>
                <a:endParaRPr lang="de-DE" dirty="0" smtClean="0"/>
              </a:p>
              <a:p>
                <a:pPr marL="0" indent="0" algn="ctr">
                  <a:buNone/>
                </a:pPr>
                <a:r>
                  <a:rPr lang="de-DE" dirty="0" smtClean="0"/>
                  <a:t>Rentenleistung = 34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de-DE" dirty="0"/>
                  <a:t> </a:t>
                </a:r>
                <a:r>
                  <a:rPr lang="de-DE" dirty="0" smtClean="0"/>
                  <a:t>0,75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de-DE" dirty="0"/>
                  <a:t> 31,03 (aktueller Rentenwert West) = </a:t>
                </a:r>
                <a:r>
                  <a:rPr lang="de-DE" b="1" dirty="0" smtClean="0"/>
                  <a:t>791 €</a:t>
                </a:r>
              </a:p>
              <a:p>
                <a:pPr marL="0" indent="0">
                  <a:buNone/>
                </a:pPr>
                <a:endParaRPr lang="de-DE" b="1" dirty="0" smtClean="0"/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de-DE" b="1" dirty="0" smtClean="0">
                    <a:sym typeface="Wingdings" panose="05000000000000000000" pitchFamily="2" charset="2"/>
                  </a:rPr>
                  <a:t> Im Status Quo werden beide auf </a:t>
                </a:r>
                <a:r>
                  <a:rPr lang="de-DE" b="1" dirty="0">
                    <a:sym typeface="Wingdings" panose="05000000000000000000" pitchFamily="2" charset="2"/>
                  </a:rPr>
                  <a:t>Grundsicherungsniveau </a:t>
                </a:r>
                <a:r>
                  <a:rPr lang="de-DE" b="1" dirty="0" smtClean="0">
                    <a:sym typeface="Wingdings" panose="05000000000000000000" pitchFamily="2" charset="2"/>
                  </a:rPr>
                  <a:t>(= 823 €, vgl</a:t>
                </a:r>
                <a:r>
                  <a:rPr lang="de-DE" b="1" dirty="0">
                    <a:sym typeface="Wingdings" panose="05000000000000000000" pitchFamily="2" charset="2"/>
                  </a:rPr>
                  <a:t>. Deutsche Rentenversicherung 2018</a:t>
                </a:r>
                <a:r>
                  <a:rPr lang="de-DE" b="1" dirty="0" smtClean="0">
                    <a:sym typeface="Wingdings" panose="05000000000000000000" pitchFamily="2" charset="2"/>
                  </a:rPr>
                  <a:t>) aufgestockt. </a:t>
                </a:r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de-DE" b="1" dirty="0">
                    <a:sym typeface="Wingdings" panose="05000000000000000000" pitchFamily="2" charset="2"/>
                  </a:rPr>
                  <a:t> </a:t>
                </a:r>
                <a:r>
                  <a:rPr lang="de-DE" b="1" dirty="0" smtClean="0">
                    <a:sym typeface="Wingdings" panose="05000000000000000000" pitchFamily="2" charset="2"/>
                  </a:rPr>
                  <a:t>In der </a:t>
                </a:r>
                <a:r>
                  <a:rPr lang="de-DE" b="1" dirty="0" smtClean="0">
                    <a:sym typeface="Wingdings" panose="05000000000000000000" pitchFamily="2" charset="2"/>
                  </a:rPr>
                  <a:t>Grundrente </a:t>
                </a:r>
                <a:r>
                  <a:rPr lang="de-DE" b="1" dirty="0" smtClean="0">
                    <a:sym typeface="Wingdings" panose="05000000000000000000" pitchFamily="2" charset="2"/>
                  </a:rPr>
                  <a:t>wird die Rente von Bernd aufgewertet (10% über Grundsicherung), die von Christian nicht, obwohl Christian mehr Rentenbeiträge gezahlt hat.</a:t>
                </a:r>
                <a:endParaRPr lang="de-DE" b="1" dirty="0" smtClean="0"/>
              </a:p>
              <a:p>
                <a:endParaRPr lang="de-DE" dirty="0"/>
              </a:p>
              <a:p>
                <a:endParaRPr lang="de-DE" dirty="0" smtClean="0"/>
              </a:p>
              <a:p>
                <a:endParaRPr lang="de-DE" dirty="0" smtClean="0"/>
              </a:p>
              <a:p>
                <a:endParaRPr lang="de-DE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9" t="-3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12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 Wege führen in Armut – oder eben auch nicht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416027"/>
              </p:ext>
            </p:extLst>
          </p:nvPr>
        </p:nvGraphicFramePr>
        <p:xfrm>
          <a:off x="303213" y="1196975"/>
          <a:ext cx="8537575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hteck 5"/>
          <p:cNvSpPr/>
          <p:nvPr/>
        </p:nvSpPr>
        <p:spPr>
          <a:xfrm>
            <a:off x="303212" y="5661248"/>
            <a:ext cx="8537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/>
              <a:t>Quelle: </a:t>
            </a:r>
            <a:r>
              <a:rPr lang="de-DE" sz="1000" dirty="0"/>
              <a:t>Eigene Berechnungen auf Basis der Deutsche Rentenversicherung (2017</a:t>
            </a:r>
            <a:r>
              <a:rPr lang="de-DE" sz="1000" dirty="0" smtClean="0"/>
              <a:t>). </a:t>
            </a:r>
            <a:r>
              <a:rPr lang="de-DE" sz="1000" dirty="0"/>
              <a:t>Anteil der nach Versicherungsjahren differenzierten Versicherten im Verhältnis zu allen Rentenempfängern mit stilisierten Rentenbezügen unterhalb des im Jahr 2016 geltenden durchschnittlichen Grundsicherungsniveaus in Höhe von 771 Euro  </a:t>
            </a:r>
          </a:p>
        </p:txBody>
      </p:sp>
      <p:sp>
        <p:nvSpPr>
          <p:cNvPr id="8" name="Rechteck 7"/>
          <p:cNvSpPr/>
          <p:nvPr/>
        </p:nvSpPr>
        <p:spPr>
          <a:xfrm>
            <a:off x="1547664" y="1869580"/>
            <a:ext cx="457200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de-DE" sz="1400" b="1" dirty="0" smtClean="0"/>
              <a:t>Drei Viertel </a:t>
            </a:r>
            <a:r>
              <a:rPr lang="de-DE" sz="1400" b="1" dirty="0"/>
              <a:t>der Renten unterhalb des Grundsicherungsniveaus weisen weniger als 35 Versicherungsjahre auf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424674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Niedrige Renten sind nicht gleich Armut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570536"/>
              </p:ext>
            </p:extLst>
          </p:nvPr>
        </p:nvGraphicFramePr>
        <p:xfrm>
          <a:off x="303213" y="1196975"/>
          <a:ext cx="8537575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/>
          <p:cNvSpPr/>
          <p:nvPr/>
        </p:nvSpPr>
        <p:spPr>
          <a:xfrm>
            <a:off x="304808" y="5517232"/>
            <a:ext cx="85359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/>
              <a:t>Quelle:</a:t>
            </a:r>
            <a:r>
              <a:rPr lang="de-DE" sz="1000" dirty="0"/>
              <a:t> Eigene Darstellung auf Grundlage der Einkommens- und Verbrauchsstichprobe (EVS) des Statistischen Bundesamtes mit dem Basisjahr 2013. Berücksichtigt wurden Einnahmen durch eigene Ansprüche an die GRV sowie durch die </a:t>
            </a:r>
            <a:r>
              <a:rPr lang="de-DE" sz="1000" dirty="0" smtClean="0"/>
              <a:t>Grundsicherung </a:t>
            </a:r>
            <a:r>
              <a:rPr lang="de-DE" sz="1000" dirty="0"/>
              <a:t>im Alter und bei Erwerbsminderung. Anteil der Personen, welche Leistungen der Grundsicherung im Alter und bei Erwerbsminderung und gleichzeitig Leistungen der GRV beziehen an allen Personen mit GRV-Leistungen</a:t>
            </a:r>
          </a:p>
        </p:txBody>
      </p:sp>
      <p:sp>
        <p:nvSpPr>
          <p:cNvPr id="6" name="Rechteck 5"/>
          <p:cNvSpPr/>
          <p:nvPr/>
        </p:nvSpPr>
        <p:spPr>
          <a:xfrm>
            <a:off x="3923928" y="2129341"/>
            <a:ext cx="45720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de-DE" sz="1400" dirty="0" smtClean="0"/>
              <a:t>2016 </a:t>
            </a:r>
            <a:r>
              <a:rPr lang="de-DE" sz="1400" dirty="0"/>
              <a:t>lagen die Bezüge für Altersrenten in den alten Bundesländern von </a:t>
            </a:r>
            <a:r>
              <a:rPr lang="de-DE" sz="1400" dirty="0" smtClean="0"/>
              <a:t>etwa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1" dirty="0" smtClean="0"/>
              <a:t>30 </a:t>
            </a:r>
            <a:r>
              <a:rPr lang="de-DE" sz="1400" b="1" dirty="0"/>
              <a:t>Prozent </a:t>
            </a:r>
            <a:r>
              <a:rPr lang="de-DE" sz="1400" dirty="0" smtClean="0"/>
              <a:t>aller </a:t>
            </a:r>
            <a:r>
              <a:rPr lang="de-DE" sz="1400" dirty="0"/>
              <a:t>männlichen </a:t>
            </a:r>
            <a:r>
              <a:rPr lang="de-DE" sz="1400" dirty="0" smtClean="0"/>
              <a:t>Rentner und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b="1" dirty="0"/>
              <a:t>zwei </a:t>
            </a:r>
            <a:r>
              <a:rPr lang="de-DE" sz="1400" b="1" dirty="0" smtClean="0"/>
              <a:t>Drittel </a:t>
            </a:r>
            <a:r>
              <a:rPr lang="de-DE" sz="1400" dirty="0" smtClean="0"/>
              <a:t>der weiblichen Versicherten </a:t>
            </a:r>
            <a:endParaRPr lang="de-DE" sz="1400" dirty="0"/>
          </a:p>
          <a:p>
            <a:r>
              <a:rPr lang="de-DE" sz="1400" dirty="0" smtClean="0"/>
              <a:t>unter </a:t>
            </a:r>
            <a:r>
              <a:rPr lang="de-DE" sz="1400" dirty="0"/>
              <a:t>bzw. nahe des zu diesem Zeitpunkt geltenden durchschnittlichen Grundsicherungsniveaus von etwa 771 Euro. </a:t>
            </a:r>
          </a:p>
        </p:txBody>
      </p:sp>
    </p:spTree>
    <p:extLst>
      <p:ext uri="{BB962C8B-B14F-4D97-AF65-F5344CB8AC3E}">
        <p14:creationId xmlns:p14="http://schemas.microsoft.com/office/powerpoint/2010/main" val="275598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Lösungsansätze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250519"/>
              </p:ext>
            </p:extLst>
          </p:nvPr>
        </p:nvGraphicFramePr>
        <p:xfrm>
          <a:off x="863589" y="2109252"/>
          <a:ext cx="7416822" cy="259206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val="929389068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3012140760"/>
                    </a:ext>
                  </a:extLst>
                </a:gridCol>
                <a:gridCol w="2472274">
                  <a:extLst>
                    <a:ext uri="{9D8B030D-6E8A-4147-A177-3AD203B41FA5}">
                      <a16:colId xmlns:a16="http://schemas.microsoft.com/office/drawing/2014/main" val="4159811497"/>
                    </a:ext>
                  </a:extLst>
                </a:gridCol>
              </a:tblGrid>
              <a:tr h="86402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Staatlich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Privat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600935"/>
                  </a:ext>
                </a:extLst>
              </a:tr>
              <a:tr h="864022">
                <a:tc>
                  <a:txBody>
                    <a:bodyPr/>
                    <a:lstStyle/>
                    <a:p>
                      <a:r>
                        <a:rPr lang="de-DE" dirty="0" smtClean="0"/>
                        <a:t>Umlagefinanziert</a:t>
                      </a:r>
                      <a:endParaRPr lang="de-DE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GRV, Beamtenpensionen, etc.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Umlagefinanzierte</a:t>
                      </a:r>
                      <a:r>
                        <a:rPr lang="de-DE" baseline="0" dirty="0" smtClean="0"/>
                        <a:t> Pensionskasse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8669525"/>
                  </a:ext>
                </a:extLst>
              </a:tr>
              <a:tr h="864022">
                <a:tc>
                  <a:txBody>
                    <a:bodyPr/>
                    <a:lstStyle/>
                    <a:p>
                      <a:r>
                        <a:rPr lang="de-DE" dirty="0" smtClean="0"/>
                        <a:t>Kapitalgedeckt</a:t>
                      </a:r>
                      <a:endParaRPr lang="de-DE" dirty="0"/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Deutschland-Rente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Riesterrente, etc.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99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45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Freibeträge </a:t>
            </a:r>
            <a:r>
              <a:rPr lang="de-DE" dirty="0"/>
              <a:t>in der </a:t>
            </a:r>
            <a:r>
              <a:rPr lang="de-DE" dirty="0" smtClean="0"/>
              <a:t>geförderten </a:t>
            </a:r>
            <a:r>
              <a:rPr lang="de-DE" dirty="0"/>
              <a:t>privaten und </a:t>
            </a:r>
            <a:r>
              <a:rPr lang="de-DE" dirty="0" smtClean="0"/>
              <a:t>betrieblichen </a:t>
            </a:r>
            <a:r>
              <a:rPr lang="de-DE" dirty="0"/>
              <a:t>Altersvorsorge als </a:t>
            </a:r>
            <a:r>
              <a:rPr lang="de-DE" dirty="0" smtClean="0"/>
              <a:t>zielgerichtetes </a:t>
            </a:r>
            <a:r>
              <a:rPr lang="de-DE" dirty="0"/>
              <a:t>und effektives </a:t>
            </a:r>
            <a:r>
              <a:rPr lang="de-DE" dirty="0" smtClean="0"/>
              <a:t>Instrument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394379"/>
              </p:ext>
            </p:extLst>
          </p:nvPr>
        </p:nvGraphicFramePr>
        <p:xfrm>
          <a:off x="303213" y="1196975"/>
          <a:ext cx="8537575" cy="446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/>
          <p:cNvSpPr/>
          <p:nvPr/>
        </p:nvSpPr>
        <p:spPr>
          <a:xfrm>
            <a:off x="303212" y="5662921"/>
            <a:ext cx="853757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/>
              <a:t>Quelle:</a:t>
            </a:r>
            <a:r>
              <a:rPr lang="de-DE" sz="1000" dirty="0"/>
              <a:t> Eigene Darstellung auf Grundlage der Einkommens- und Verbrauchsstichprobe (EVS) des Statistischen Bundesamtes mit dem Basisjahr 2013. Berücksichtigt wurden Einnahmen durch eigene Ansprüche an die GRV sowie durch die </a:t>
            </a:r>
            <a:r>
              <a:rPr lang="de-DE" sz="1000" dirty="0" smtClean="0"/>
              <a:t>Grundsicherung </a:t>
            </a:r>
            <a:r>
              <a:rPr lang="de-DE" sz="1000" dirty="0"/>
              <a:t>im Alter und bei Erwerbsminderung. Verteilung der GRV-Leistungen wenn gleichzeitig Leistungen der Grundsicherung im Alter und bei Erwerbsminderung bezogen werden </a:t>
            </a:r>
          </a:p>
        </p:txBody>
      </p:sp>
    </p:spTree>
    <p:extLst>
      <p:ext uri="{BB962C8B-B14F-4D97-AF65-F5344CB8AC3E}">
        <p14:creationId xmlns:p14="http://schemas.microsoft.com/office/powerpoint/2010/main" val="167602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Freibeträge auch in der GRV?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b="1" dirty="0" smtClean="0"/>
                  <a:t>Zwei Beispiele:</a:t>
                </a:r>
              </a:p>
              <a:p>
                <a:pPr lvl="1"/>
                <a:r>
                  <a:rPr lang="de-DE" dirty="0" smtClean="0"/>
                  <a:t>Grundsicherung </a:t>
                </a:r>
                <a:r>
                  <a:rPr lang="de-DE" dirty="0"/>
                  <a:t>bei aktuell 823 € (vgl. Deutsche Rentenversicherung 2018)</a:t>
                </a:r>
              </a:p>
              <a:p>
                <a:pPr lvl="1"/>
                <a:r>
                  <a:rPr lang="de-DE" dirty="0"/>
                  <a:t>Zwei Personen: Bernd mit </a:t>
                </a:r>
                <a:r>
                  <a:rPr lang="de-DE" b="1" dirty="0"/>
                  <a:t>900 €</a:t>
                </a:r>
                <a:r>
                  <a:rPr lang="de-DE" dirty="0"/>
                  <a:t> Rente, Christian mit </a:t>
                </a:r>
                <a:r>
                  <a:rPr lang="de-DE" b="1" dirty="0"/>
                  <a:t>800 €</a:t>
                </a:r>
                <a:r>
                  <a:rPr lang="de-DE" dirty="0"/>
                  <a:t> </a:t>
                </a:r>
                <a:r>
                  <a:rPr lang="de-DE" dirty="0" smtClean="0"/>
                  <a:t>Rente</a:t>
                </a:r>
              </a:p>
              <a:p>
                <a:pPr lvl="1"/>
                <a:r>
                  <a:rPr lang="de-DE" dirty="0" smtClean="0"/>
                  <a:t>Im Status Quo erhält Bernd 900 €, Christian erhält 800 € Rente + 23 € Grundsicherung</a:t>
                </a:r>
              </a:p>
              <a:p>
                <a:endParaRPr lang="de-DE" dirty="0" smtClean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b="1" dirty="0" smtClean="0"/>
                  <a:t>Freibetrag in Höhe von 10 % der </a:t>
                </a:r>
                <a:r>
                  <a:rPr lang="de-DE" b="1" dirty="0" err="1" smtClean="0"/>
                  <a:t>Rentenleistung</a:t>
                </a:r>
                <a:endParaRPr lang="de-DE" b="1" dirty="0" smtClean="0"/>
              </a:p>
              <a:p>
                <a:pPr lvl="1"/>
                <a:r>
                  <a:rPr lang="de-DE" dirty="0" smtClean="0"/>
                  <a:t>Bernd erhält weiterhin 900 €, Christian erhält 823 € + 10%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de-DE" dirty="0" smtClean="0"/>
                  <a:t> 800 € = 903 €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b="1" dirty="0" smtClean="0"/>
                  <a:t>Freibetrag in Höhe von 100 € der Rentenleistung</a:t>
                </a:r>
              </a:p>
              <a:p>
                <a:pPr lvl="1"/>
                <a:r>
                  <a:rPr lang="de-DE" dirty="0" smtClean="0"/>
                  <a:t>Bernd erhält weiterhin 900 €, Christian erhält 823 € + 100 € = 923 €</a:t>
                </a:r>
              </a:p>
              <a:p>
                <a:endParaRPr lang="de-DE" dirty="0" smtClean="0"/>
              </a:p>
              <a:p>
                <a:r>
                  <a:rPr lang="de-DE" dirty="0" smtClean="0"/>
                  <a:t>Widerspruch zu „wer </a:t>
                </a:r>
                <a:r>
                  <a:rPr lang="de-DE" dirty="0"/>
                  <a:t>länger gearbeitet hat soll auch im Alter mehr haben</a:t>
                </a:r>
                <a:r>
                  <a:rPr lang="de-DE" dirty="0" smtClean="0"/>
                  <a:t>“</a:t>
                </a:r>
              </a:p>
              <a:p>
                <a:r>
                  <a:rPr lang="de-DE" dirty="0" smtClean="0"/>
                  <a:t>Anreize </a:t>
                </a:r>
                <a:r>
                  <a:rPr lang="de-DE" dirty="0"/>
                  <a:t>für </a:t>
                </a:r>
                <a:r>
                  <a:rPr lang="de-DE" dirty="0" smtClean="0"/>
                  <a:t>Schwarzarbeit</a:t>
                </a:r>
              </a:p>
              <a:p>
                <a:endParaRPr lang="de-DE" dirty="0" smtClean="0"/>
              </a:p>
              <a:p>
                <a:pPr>
                  <a:buFont typeface="Wingdings" panose="05000000000000000000" pitchFamily="2" charset="2"/>
                  <a:buChar char="à"/>
                </a:pPr>
                <a:r>
                  <a:rPr lang="de-DE" b="1" dirty="0" smtClean="0"/>
                  <a:t> Entweder werden alle </a:t>
                </a:r>
                <a:r>
                  <a:rPr lang="de-DE" b="1" dirty="0"/>
                  <a:t>Renten, auch diejenigen oberhalb der Grundsicherung, um </a:t>
                </a:r>
                <a:r>
                  <a:rPr lang="de-DE" b="1" dirty="0" smtClean="0"/>
                  <a:t>   den </a:t>
                </a:r>
                <a:r>
                  <a:rPr lang="de-DE" b="1" dirty="0"/>
                  <a:t>Freibetrag </a:t>
                </a:r>
                <a:r>
                  <a:rPr lang="de-DE" b="1" dirty="0" smtClean="0"/>
                  <a:t>erhöht, </a:t>
                </a:r>
                <a:r>
                  <a:rPr lang="de-DE" b="1" dirty="0"/>
                  <a:t>was schlicht unbezahlbar ist, oder es kommt zu einer </a:t>
                </a:r>
                <a:r>
                  <a:rPr lang="de-DE" b="1" dirty="0" smtClean="0"/>
                  <a:t>Gerechtigkeitslücke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29" t="-378" b="-15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030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2"/>
</p:tagLst>
</file>

<file path=ppt/theme/theme1.xml><?xml version="1.0" encoding="utf-8"?>
<a:theme xmlns:a="http://schemas.openxmlformats.org/drawingml/2006/main" name="2_Standarddesign">
  <a:themeElements>
    <a:clrScheme name="WHU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2C4592"/>
      </a:accent1>
      <a:accent2>
        <a:srgbClr val="808FBE"/>
      </a:accent2>
      <a:accent3>
        <a:srgbClr val="515256"/>
      </a:accent3>
      <a:accent4>
        <a:srgbClr val="A29795"/>
      </a:accent4>
      <a:accent5>
        <a:srgbClr val="C7C1BF"/>
      </a:accent5>
      <a:accent6>
        <a:srgbClr val="EEEBEA"/>
      </a:accent6>
      <a:hlink>
        <a:srgbClr val="E7331A"/>
      </a:hlink>
      <a:folHlink>
        <a:srgbClr val="808FBE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1"/>
          </a:solidFill>
          <a:round/>
          <a:headEnd/>
          <a:tailEnd/>
        </a:ln>
      </a:spPr>
      <a:bodyPr lIns="108000" tIns="108000" rIns="90000" bIns="46800"/>
      <a:lstStyle>
        <a:defPPr marL="171450" indent="-171450">
          <a:buClr>
            <a:srgbClr val="2C4592"/>
          </a:buClr>
          <a:buFont typeface="Wingdings" pitchFamily="2" charset="2"/>
          <a:buChar char="§"/>
          <a:defRPr sz="1200" kern="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652</Words>
  <Application>Microsoft Office PowerPoint</Application>
  <PresentationFormat>Bildschirmpräsentation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Cambria Math</vt:lpstr>
      <vt:lpstr>Courier New</vt:lpstr>
      <vt:lpstr>Symbol</vt:lpstr>
      <vt:lpstr>Times</vt:lpstr>
      <vt:lpstr>Times New Roman</vt:lpstr>
      <vt:lpstr>Wingdings</vt:lpstr>
      <vt:lpstr>2_Standarddesign</vt:lpstr>
      <vt:lpstr>Richtige und falsche Wege zu einer gerechten Alterssicherung </vt:lpstr>
      <vt:lpstr>Doppelte Haltelinien – Der versteckte Beitrag zur GRV</vt:lpstr>
      <vt:lpstr>Die Vorhaben der Groko</vt:lpstr>
      <vt:lpstr>Was ist zu würdigende „Lebensleistung“?</vt:lpstr>
      <vt:lpstr>Viele Wege führen in Armut – oder eben auch nicht</vt:lpstr>
      <vt:lpstr>Niedrige Renten sind nicht gleich Armut</vt:lpstr>
      <vt:lpstr>Lösungsansätze</vt:lpstr>
      <vt:lpstr>Freibeträge in der geförderten privaten und betrieblichen Altersvorsorge als zielgerichtetes und effektives Instrument</vt:lpstr>
      <vt:lpstr>Freibeträge auch in der GRV?</vt:lpstr>
      <vt:lpstr>Vielen Dank für Ihre Aufmerksamkeit!</vt:lpstr>
    </vt:vector>
  </TitlesOfParts>
  <Company>mamaoffice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maik schrake</dc:creator>
  <cp:lastModifiedBy>Buehrer, Christian</cp:lastModifiedBy>
  <cp:revision>2568</cp:revision>
  <cp:lastPrinted>2014-04-01T08:23:44Z</cp:lastPrinted>
  <dcterms:created xsi:type="dcterms:W3CDTF">2006-09-26T13:55:01Z</dcterms:created>
  <dcterms:modified xsi:type="dcterms:W3CDTF">2018-01-15T12:43:05Z</dcterms:modified>
</cp:coreProperties>
</file>